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0693400" cy="7562850"/>
  <p:notesSz cx="9926638" cy="679767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212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2/4/2022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2/4/2022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2/4/2022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2/4/2022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2/4/2022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0503" y="125983"/>
            <a:ext cx="3152393" cy="3911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0931" y="1189990"/>
            <a:ext cx="10511536" cy="21323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2/4/2022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e.0290062k@ac-rennes.fr" TargetMode="External"/><Relationship Id="rId7" Type="http://schemas.openxmlformats.org/officeDocument/2006/relationships/image" Target="../media/image5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931" y="1189990"/>
            <a:ext cx="4889500" cy="2132330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 marR="5080">
              <a:lnSpc>
                <a:spcPct val="102800"/>
              </a:lnSpc>
              <a:spcBef>
                <a:spcPts val="70"/>
              </a:spcBef>
              <a:buFont typeface="Verdana"/>
              <a:buChar char="•"/>
              <a:tabLst>
                <a:tab pos="154940" algn="l"/>
              </a:tabLst>
            </a:pPr>
            <a:r>
              <a:rPr sz="900" b="1" spc="-5" dirty="0">
                <a:latin typeface="Verdana"/>
                <a:cs typeface="Verdana"/>
              </a:rPr>
              <a:t>Développer son sens marin </a:t>
            </a:r>
            <a:r>
              <a:rPr sz="900" dirty="0">
                <a:latin typeface="Verdana"/>
                <a:cs typeface="Verdana"/>
              </a:rPr>
              <a:t>en </a:t>
            </a:r>
            <a:r>
              <a:rPr sz="900" spc="-5" dirty="0">
                <a:latin typeface="Verdana"/>
                <a:cs typeface="Verdana"/>
              </a:rPr>
              <a:t>analysant </a:t>
            </a:r>
            <a:r>
              <a:rPr sz="900" dirty="0">
                <a:latin typeface="Verdana"/>
                <a:cs typeface="Verdana"/>
              </a:rPr>
              <a:t>à </a:t>
            </a:r>
            <a:r>
              <a:rPr sz="900" spc="-5" dirty="0">
                <a:latin typeface="Verdana"/>
                <a:cs typeface="Verdana"/>
              </a:rPr>
              <a:t>chaque séance </a:t>
            </a:r>
            <a:r>
              <a:rPr sz="900" dirty="0">
                <a:latin typeface="Verdana"/>
                <a:cs typeface="Verdana"/>
              </a:rPr>
              <a:t>les </a:t>
            </a:r>
            <a:r>
              <a:rPr sz="900" spc="-5" dirty="0">
                <a:latin typeface="Verdana"/>
                <a:cs typeface="Verdana"/>
              </a:rPr>
              <a:t>conditions (vent,  hauteur </a:t>
            </a:r>
            <a:r>
              <a:rPr sz="900" dirty="0">
                <a:latin typeface="Verdana"/>
                <a:cs typeface="Verdana"/>
              </a:rPr>
              <a:t>des </a:t>
            </a:r>
            <a:r>
              <a:rPr sz="900" spc="-5" dirty="0">
                <a:latin typeface="Verdana"/>
                <a:cs typeface="Verdana"/>
              </a:rPr>
              <a:t>vagues, courant, coefficient </a:t>
            </a:r>
            <a:r>
              <a:rPr sz="900" dirty="0">
                <a:latin typeface="Verdana"/>
                <a:cs typeface="Verdana"/>
              </a:rPr>
              <a:t>et </a:t>
            </a:r>
            <a:r>
              <a:rPr sz="900" spc="-5" dirty="0">
                <a:latin typeface="Verdana"/>
                <a:cs typeface="Verdana"/>
              </a:rPr>
              <a:t>horaires des </a:t>
            </a:r>
            <a:r>
              <a:rPr sz="900" dirty="0">
                <a:latin typeface="Verdana"/>
                <a:cs typeface="Verdana"/>
              </a:rPr>
              <a:t>marées) et </a:t>
            </a:r>
            <a:r>
              <a:rPr sz="900" spc="-5" dirty="0">
                <a:latin typeface="Verdana"/>
                <a:cs typeface="Verdana"/>
              </a:rPr>
              <a:t>leurs consé-  quences </a:t>
            </a:r>
            <a:r>
              <a:rPr sz="900" dirty="0">
                <a:latin typeface="Verdana"/>
                <a:cs typeface="Verdana"/>
              </a:rPr>
              <a:t>au </a:t>
            </a:r>
            <a:r>
              <a:rPr sz="900" spc="-5" dirty="0">
                <a:latin typeface="Verdana"/>
                <a:cs typeface="Verdana"/>
              </a:rPr>
              <a:t>niveau </a:t>
            </a:r>
            <a:r>
              <a:rPr sz="900" spc="5" dirty="0">
                <a:latin typeface="Verdana"/>
                <a:cs typeface="Verdana"/>
              </a:rPr>
              <a:t>du</a:t>
            </a:r>
            <a:r>
              <a:rPr sz="900" spc="-20" dirty="0">
                <a:latin typeface="Verdana"/>
                <a:cs typeface="Verdana"/>
              </a:rPr>
              <a:t> </a:t>
            </a:r>
            <a:r>
              <a:rPr sz="900" spc="-5" dirty="0">
                <a:latin typeface="Verdana"/>
                <a:cs typeface="Verdana"/>
              </a:rPr>
              <a:t>surf.</a:t>
            </a:r>
            <a:endParaRPr sz="900" dirty="0">
              <a:latin typeface="Verdana"/>
              <a:cs typeface="Verdana"/>
            </a:endParaRPr>
          </a:p>
          <a:p>
            <a:pPr marL="12700" marR="163830">
              <a:lnSpc>
                <a:spcPct val="102200"/>
              </a:lnSpc>
              <a:buFont typeface="Verdana"/>
              <a:buChar char="•"/>
              <a:tabLst>
                <a:tab pos="154940" algn="l"/>
              </a:tabLst>
            </a:pPr>
            <a:r>
              <a:rPr sz="900" b="1" spc="-5" dirty="0">
                <a:latin typeface="Verdana"/>
                <a:cs typeface="Verdana"/>
              </a:rPr>
              <a:t>Améliorer </a:t>
            </a:r>
            <a:r>
              <a:rPr sz="900" b="1" dirty="0">
                <a:latin typeface="Verdana"/>
                <a:cs typeface="Verdana"/>
              </a:rPr>
              <a:t>sa technique</a:t>
            </a:r>
            <a:r>
              <a:rPr sz="900" dirty="0">
                <a:latin typeface="Verdana"/>
                <a:cs typeface="Verdana"/>
              </a:rPr>
              <a:t>, en </a:t>
            </a:r>
            <a:r>
              <a:rPr sz="900" spc="-5" dirty="0">
                <a:latin typeface="Verdana"/>
                <a:cs typeface="Verdana"/>
              </a:rPr>
              <a:t>faisant un </a:t>
            </a:r>
            <a:r>
              <a:rPr sz="900" dirty="0">
                <a:latin typeface="Verdana"/>
                <a:cs typeface="Verdana"/>
              </a:rPr>
              <a:t>bilan </a:t>
            </a:r>
            <a:r>
              <a:rPr sz="900" spc="-5" dirty="0">
                <a:latin typeface="Verdana"/>
                <a:cs typeface="Verdana"/>
              </a:rPr>
              <a:t>sur </a:t>
            </a:r>
            <a:r>
              <a:rPr sz="900" dirty="0">
                <a:latin typeface="Verdana"/>
                <a:cs typeface="Verdana"/>
              </a:rPr>
              <a:t>son </a:t>
            </a:r>
            <a:r>
              <a:rPr sz="900" spc="-5" dirty="0">
                <a:latin typeface="Verdana"/>
                <a:cs typeface="Verdana"/>
              </a:rPr>
              <a:t>niveau </a:t>
            </a:r>
            <a:r>
              <a:rPr sz="900" spc="5" dirty="0">
                <a:latin typeface="Verdana"/>
                <a:cs typeface="Verdana"/>
              </a:rPr>
              <a:t>en </a:t>
            </a:r>
            <a:r>
              <a:rPr sz="900" spc="-5" dirty="0">
                <a:latin typeface="Verdana"/>
                <a:cs typeface="Verdana"/>
              </a:rPr>
              <a:t>début d’année  </a:t>
            </a:r>
            <a:r>
              <a:rPr sz="900" dirty="0">
                <a:latin typeface="Verdana"/>
                <a:cs typeface="Verdana"/>
              </a:rPr>
              <a:t>scolaire en se </a:t>
            </a:r>
            <a:r>
              <a:rPr sz="900" spc="-5" dirty="0">
                <a:latin typeface="Verdana"/>
                <a:cs typeface="Verdana"/>
              </a:rPr>
              <a:t>fixant </a:t>
            </a:r>
            <a:r>
              <a:rPr sz="900" dirty="0">
                <a:latin typeface="Verdana"/>
                <a:cs typeface="Verdana"/>
              </a:rPr>
              <a:t>des </a:t>
            </a:r>
            <a:r>
              <a:rPr sz="900" spc="-5" dirty="0">
                <a:latin typeface="Verdana"/>
                <a:cs typeface="Verdana"/>
              </a:rPr>
              <a:t>objectifs pour </a:t>
            </a:r>
            <a:r>
              <a:rPr sz="900" dirty="0">
                <a:latin typeface="Verdana"/>
                <a:cs typeface="Verdana"/>
              </a:rPr>
              <a:t>progresser </a:t>
            </a:r>
            <a:r>
              <a:rPr sz="900" spc="-5" dirty="0">
                <a:latin typeface="Verdana"/>
                <a:cs typeface="Verdana"/>
              </a:rPr>
              <a:t>sur </a:t>
            </a:r>
            <a:r>
              <a:rPr sz="900" spc="-10" dirty="0">
                <a:latin typeface="Verdana"/>
                <a:cs typeface="Verdana"/>
              </a:rPr>
              <a:t>une </a:t>
            </a:r>
            <a:r>
              <a:rPr sz="900" dirty="0">
                <a:latin typeface="Verdana"/>
                <a:cs typeface="Verdana"/>
              </a:rPr>
              <a:t>séance, </a:t>
            </a:r>
            <a:r>
              <a:rPr sz="900" spc="-5" dirty="0">
                <a:latin typeface="Verdana"/>
                <a:cs typeface="Verdana"/>
              </a:rPr>
              <a:t>un </a:t>
            </a:r>
            <a:r>
              <a:rPr sz="900" dirty="0">
                <a:latin typeface="Verdana"/>
                <a:cs typeface="Verdana"/>
              </a:rPr>
              <a:t>cycle, l’an-  </a:t>
            </a:r>
            <a:r>
              <a:rPr sz="900" spc="-5" dirty="0">
                <a:latin typeface="Verdana"/>
                <a:cs typeface="Verdana"/>
              </a:rPr>
              <a:t>née </a:t>
            </a:r>
            <a:r>
              <a:rPr sz="900" dirty="0">
                <a:latin typeface="Verdana"/>
                <a:cs typeface="Verdana"/>
              </a:rPr>
              <a:t>; en </a:t>
            </a:r>
            <a:r>
              <a:rPr sz="900" spc="-5" dirty="0">
                <a:latin typeface="Verdana"/>
                <a:cs typeface="Verdana"/>
              </a:rPr>
              <a:t>apportant </a:t>
            </a:r>
            <a:r>
              <a:rPr sz="900" dirty="0">
                <a:latin typeface="Verdana"/>
                <a:cs typeface="Verdana"/>
              </a:rPr>
              <a:t>des </a:t>
            </a:r>
            <a:r>
              <a:rPr sz="900" spc="-5" dirty="0">
                <a:latin typeface="Verdana"/>
                <a:cs typeface="Verdana"/>
              </a:rPr>
              <a:t>corrections (sur </a:t>
            </a:r>
            <a:r>
              <a:rPr sz="900" dirty="0">
                <a:latin typeface="Verdana"/>
                <a:cs typeface="Verdana"/>
              </a:rPr>
              <a:t>l’eau et </a:t>
            </a:r>
            <a:r>
              <a:rPr sz="900" spc="-5" dirty="0">
                <a:latin typeface="Verdana"/>
                <a:cs typeface="Verdana"/>
              </a:rPr>
              <a:t>retour</a:t>
            </a:r>
            <a:r>
              <a:rPr sz="900" spc="-20" dirty="0">
                <a:latin typeface="Verdana"/>
                <a:cs typeface="Verdana"/>
              </a:rPr>
              <a:t> </a:t>
            </a:r>
            <a:r>
              <a:rPr sz="900" spc="-5" dirty="0">
                <a:latin typeface="Verdana"/>
                <a:cs typeface="Verdana"/>
              </a:rPr>
              <a:t>vidéo)</a:t>
            </a:r>
            <a:endParaRPr sz="900" dirty="0">
              <a:latin typeface="Verdana"/>
              <a:cs typeface="Verdana"/>
            </a:endParaRPr>
          </a:p>
          <a:p>
            <a:pPr marL="12700" marR="124460">
              <a:lnSpc>
                <a:spcPct val="102200"/>
              </a:lnSpc>
              <a:spcBef>
                <a:spcPts val="10"/>
              </a:spcBef>
              <a:buFont typeface="Verdana"/>
              <a:buChar char="•"/>
              <a:tabLst>
                <a:tab pos="154940" algn="l"/>
              </a:tabLst>
            </a:pPr>
            <a:r>
              <a:rPr sz="900" b="1" spc="-5" dirty="0">
                <a:latin typeface="Verdana"/>
                <a:cs typeface="Verdana"/>
              </a:rPr>
              <a:t>Améliorer </a:t>
            </a:r>
            <a:r>
              <a:rPr sz="900" b="1" dirty="0">
                <a:latin typeface="Verdana"/>
                <a:cs typeface="Verdana"/>
              </a:rPr>
              <a:t>sa </a:t>
            </a:r>
            <a:r>
              <a:rPr sz="900" b="1" spc="-5" dirty="0">
                <a:latin typeface="Verdana"/>
                <a:cs typeface="Verdana"/>
              </a:rPr>
              <a:t>lecture des conditions et des </a:t>
            </a:r>
            <a:r>
              <a:rPr sz="900" b="1" spc="-10" dirty="0">
                <a:latin typeface="Verdana"/>
                <a:cs typeface="Verdana"/>
              </a:rPr>
              <a:t>vagues </a:t>
            </a:r>
            <a:r>
              <a:rPr sz="900" dirty="0">
                <a:latin typeface="Verdana"/>
                <a:cs typeface="Verdana"/>
              </a:rPr>
              <a:t>: en </a:t>
            </a:r>
            <a:r>
              <a:rPr sz="900" spc="-5" dirty="0">
                <a:latin typeface="Verdana"/>
                <a:cs typeface="Verdana"/>
              </a:rPr>
              <a:t>analysant </a:t>
            </a:r>
            <a:r>
              <a:rPr sz="900" dirty="0">
                <a:latin typeface="Verdana"/>
                <a:cs typeface="Verdana"/>
              </a:rPr>
              <a:t>les choix  </a:t>
            </a:r>
            <a:r>
              <a:rPr sz="900" spc="-5" dirty="0">
                <a:latin typeface="Verdana"/>
                <a:cs typeface="Verdana"/>
              </a:rPr>
              <a:t>(pertinence </a:t>
            </a:r>
            <a:r>
              <a:rPr sz="900" dirty="0">
                <a:latin typeface="Verdana"/>
                <a:cs typeface="Verdana"/>
              </a:rPr>
              <a:t>des </a:t>
            </a:r>
            <a:r>
              <a:rPr sz="900" spc="-5" dirty="0">
                <a:latin typeface="Verdana"/>
                <a:cs typeface="Verdana"/>
              </a:rPr>
              <a:t>choix </a:t>
            </a:r>
            <a:r>
              <a:rPr sz="900" dirty="0">
                <a:latin typeface="Verdana"/>
                <a:cs typeface="Verdana"/>
              </a:rPr>
              <a:t>de </a:t>
            </a:r>
            <a:r>
              <a:rPr sz="900" spc="-5" dirty="0">
                <a:latin typeface="Verdana"/>
                <a:cs typeface="Verdana"/>
              </a:rPr>
              <a:t>matériel, </a:t>
            </a:r>
            <a:r>
              <a:rPr sz="900" dirty="0">
                <a:latin typeface="Verdana"/>
                <a:cs typeface="Verdana"/>
              </a:rPr>
              <a:t>de </a:t>
            </a:r>
            <a:r>
              <a:rPr sz="900" spc="-5" dirty="0">
                <a:latin typeface="Verdana"/>
                <a:cs typeface="Verdana"/>
              </a:rPr>
              <a:t>placement, </a:t>
            </a:r>
            <a:r>
              <a:rPr sz="900" dirty="0">
                <a:latin typeface="Verdana"/>
                <a:cs typeface="Verdana"/>
              </a:rPr>
              <a:t>de</a:t>
            </a:r>
            <a:r>
              <a:rPr sz="900" spc="-45" dirty="0">
                <a:latin typeface="Verdana"/>
                <a:cs typeface="Verdana"/>
              </a:rPr>
              <a:t> </a:t>
            </a:r>
            <a:r>
              <a:rPr sz="900" spc="-5" dirty="0">
                <a:latin typeface="Verdana"/>
                <a:cs typeface="Verdana"/>
              </a:rPr>
              <a:t>vagues)</a:t>
            </a:r>
            <a:endParaRPr sz="900" dirty="0">
              <a:latin typeface="Verdana"/>
              <a:cs typeface="Verdana"/>
            </a:endParaRPr>
          </a:p>
          <a:p>
            <a:pPr marL="154305" indent="-142240">
              <a:lnSpc>
                <a:spcPct val="100000"/>
              </a:lnSpc>
              <a:spcBef>
                <a:spcPts val="25"/>
              </a:spcBef>
              <a:buFont typeface="Verdana"/>
              <a:buChar char="•"/>
              <a:tabLst>
                <a:tab pos="154940" algn="l"/>
              </a:tabLst>
            </a:pPr>
            <a:r>
              <a:rPr sz="900" b="1" spc="-5" dirty="0">
                <a:latin typeface="Verdana"/>
                <a:cs typeface="Verdana"/>
              </a:rPr>
              <a:t>Améliorer ses connaissances sur le matériel, </a:t>
            </a:r>
            <a:r>
              <a:rPr sz="900" spc="-5" dirty="0">
                <a:latin typeface="Verdana"/>
                <a:cs typeface="Verdana"/>
              </a:rPr>
              <a:t>faire </a:t>
            </a:r>
            <a:r>
              <a:rPr sz="900" dirty="0">
                <a:latin typeface="Verdana"/>
                <a:cs typeface="Verdana"/>
              </a:rPr>
              <a:t>la relation </a:t>
            </a:r>
            <a:r>
              <a:rPr sz="900" spc="-5" dirty="0">
                <a:latin typeface="Verdana"/>
                <a:cs typeface="Verdana"/>
              </a:rPr>
              <a:t>entre</a:t>
            </a:r>
            <a:r>
              <a:rPr sz="900" spc="30" dirty="0">
                <a:latin typeface="Verdana"/>
                <a:cs typeface="Verdana"/>
              </a:rPr>
              <a:t> </a:t>
            </a:r>
            <a:r>
              <a:rPr sz="900" dirty="0">
                <a:latin typeface="Verdana"/>
                <a:cs typeface="Verdana"/>
              </a:rPr>
              <a:t>les</a:t>
            </a: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900" spc="-5" dirty="0">
                <a:latin typeface="Verdana"/>
                <a:cs typeface="Verdana"/>
              </a:rPr>
              <a:t>formes </a:t>
            </a:r>
            <a:r>
              <a:rPr sz="900" dirty="0">
                <a:latin typeface="Verdana"/>
                <a:cs typeface="Verdana"/>
              </a:rPr>
              <a:t>(le </a:t>
            </a:r>
            <a:r>
              <a:rPr sz="900" spc="-5" dirty="0">
                <a:latin typeface="Verdana"/>
                <a:cs typeface="Verdana"/>
              </a:rPr>
              <a:t>shape) d’une planche </a:t>
            </a:r>
            <a:r>
              <a:rPr sz="900" dirty="0">
                <a:latin typeface="Verdana"/>
                <a:cs typeface="Verdana"/>
              </a:rPr>
              <a:t>et ses </a:t>
            </a:r>
            <a:r>
              <a:rPr sz="900" spc="-5" dirty="0">
                <a:latin typeface="Verdana"/>
                <a:cs typeface="Verdana"/>
              </a:rPr>
              <a:t>caractéristiques sur </a:t>
            </a:r>
            <a:r>
              <a:rPr sz="900" dirty="0">
                <a:latin typeface="Verdana"/>
                <a:cs typeface="Verdana"/>
              </a:rPr>
              <a:t>la</a:t>
            </a:r>
            <a:r>
              <a:rPr sz="900" spc="-5" dirty="0">
                <a:latin typeface="Verdana"/>
                <a:cs typeface="Verdana"/>
              </a:rPr>
              <a:t> vague</a:t>
            </a:r>
            <a:endParaRPr sz="900" dirty="0">
              <a:latin typeface="Verdana"/>
              <a:cs typeface="Verdana"/>
            </a:endParaRPr>
          </a:p>
          <a:p>
            <a:pPr marL="12700" marR="279400">
              <a:lnSpc>
                <a:spcPct val="102200"/>
              </a:lnSpc>
              <a:spcBef>
                <a:spcPts val="15"/>
              </a:spcBef>
              <a:buFont typeface="Verdana"/>
              <a:buChar char="•"/>
              <a:tabLst>
                <a:tab pos="154940" algn="l"/>
              </a:tabLst>
            </a:pPr>
            <a:r>
              <a:rPr sz="900" b="1" spc="-5" dirty="0">
                <a:latin typeface="Verdana"/>
                <a:cs typeface="Verdana"/>
              </a:rPr>
              <a:t>Varier </a:t>
            </a:r>
            <a:r>
              <a:rPr sz="900" b="1" dirty="0">
                <a:latin typeface="Verdana"/>
                <a:cs typeface="Verdana"/>
              </a:rPr>
              <a:t>ses </a:t>
            </a:r>
            <a:r>
              <a:rPr sz="900" b="1" spc="-5" dirty="0">
                <a:latin typeface="Verdana"/>
                <a:cs typeface="Verdana"/>
              </a:rPr>
              <a:t>supports de glisse </a:t>
            </a:r>
            <a:r>
              <a:rPr sz="900" b="1" dirty="0">
                <a:latin typeface="Verdana"/>
                <a:cs typeface="Verdana"/>
              </a:rPr>
              <a:t>: </a:t>
            </a:r>
            <a:r>
              <a:rPr sz="900" spc="-5" dirty="0">
                <a:latin typeface="Verdana"/>
                <a:cs typeface="Verdana"/>
              </a:rPr>
              <a:t>bodyboard, shortboard, longboard, paddle  </a:t>
            </a:r>
            <a:r>
              <a:rPr sz="900" dirty="0">
                <a:latin typeface="Verdana"/>
                <a:cs typeface="Verdana"/>
              </a:rPr>
              <a:t>board…</a:t>
            </a:r>
          </a:p>
          <a:p>
            <a:pPr marL="154305" indent="-142240">
              <a:lnSpc>
                <a:spcPct val="100000"/>
              </a:lnSpc>
              <a:spcBef>
                <a:spcPts val="25"/>
              </a:spcBef>
              <a:buFont typeface="Verdana"/>
              <a:buChar char="•"/>
              <a:tabLst>
                <a:tab pos="154940" algn="l"/>
              </a:tabLst>
            </a:pPr>
            <a:r>
              <a:rPr sz="900" b="1" spc="-5" dirty="0">
                <a:latin typeface="Verdana"/>
                <a:cs typeface="Verdana"/>
              </a:rPr>
              <a:t>Développer l’esprit d’équipe dans un sport individuel </a:t>
            </a:r>
            <a:r>
              <a:rPr sz="900" dirty="0">
                <a:latin typeface="Verdana"/>
                <a:cs typeface="Verdana"/>
              </a:rPr>
              <a:t>: </a:t>
            </a:r>
            <a:r>
              <a:rPr sz="900" spc="-5" dirty="0">
                <a:latin typeface="Verdana"/>
                <a:cs typeface="Verdana"/>
              </a:rPr>
              <a:t>surfer </a:t>
            </a:r>
            <a:r>
              <a:rPr sz="900" dirty="0">
                <a:latin typeface="Verdana"/>
                <a:cs typeface="Verdana"/>
              </a:rPr>
              <a:t>en</a:t>
            </a:r>
            <a:r>
              <a:rPr sz="900" spc="50" dirty="0">
                <a:latin typeface="Verdana"/>
                <a:cs typeface="Verdana"/>
              </a:rPr>
              <a:t> </a:t>
            </a:r>
            <a:r>
              <a:rPr sz="900" dirty="0">
                <a:latin typeface="Verdana"/>
                <a:cs typeface="Verdana"/>
              </a:rPr>
              <a:t>groupe,</a:t>
            </a:r>
          </a:p>
          <a:p>
            <a:pPr marL="12700" marR="163830">
              <a:lnSpc>
                <a:spcPct val="102200"/>
              </a:lnSpc>
              <a:spcBef>
                <a:spcPts val="10"/>
              </a:spcBef>
            </a:pPr>
            <a:r>
              <a:rPr sz="900" spc="-5" dirty="0">
                <a:latin typeface="Verdana"/>
                <a:cs typeface="Verdana"/>
              </a:rPr>
              <a:t>encourager </a:t>
            </a:r>
            <a:r>
              <a:rPr sz="900" dirty="0">
                <a:latin typeface="Verdana"/>
                <a:cs typeface="Verdana"/>
              </a:rPr>
              <a:t>les </a:t>
            </a:r>
            <a:r>
              <a:rPr sz="900" spc="-5" dirty="0">
                <a:latin typeface="Verdana"/>
                <a:cs typeface="Verdana"/>
              </a:rPr>
              <a:t>élèves </a:t>
            </a:r>
            <a:r>
              <a:rPr sz="900" dirty="0">
                <a:latin typeface="Verdana"/>
                <a:cs typeface="Verdana"/>
              </a:rPr>
              <a:t>du </a:t>
            </a:r>
            <a:r>
              <a:rPr sz="900" spc="-5" dirty="0">
                <a:latin typeface="Verdana"/>
                <a:cs typeface="Verdana"/>
              </a:rPr>
              <a:t>lycée </a:t>
            </a:r>
            <a:r>
              <a:rPr sz="900" dirty="0">
                <a:latin typeface="Verdana"/>
                <a:cs typeface="Verdana"/>
              </a:rPr>
              <a:t>lors de la </a:t>
            </a:r>
            <a:r>
              <a:rPr sz="900" spc="-5" dirty="0">
                <a:latin typeface="Verdana"/>
                <a:cs typeface="Verdana"/>
              </a:rPr>
              <a:t>compétition, jouer </a:t>
            </a:r>
            <a:r>
              <a:rPr sz="900" dirty="0">
                <a:latin typeface="Verdana"/>
                <a:cs typeface="Verdana"/>
              </a:rPr>
              <a:t>à des sports </a:t>
            </a:r>
            <a:r>
              <a:rPr sz="900" spc="-5" dirty="0">
                <a:latin typeface="Verdana"/>
                <a:cs typeface="Verdana"/>
              </a:rPr>
              <a:t>collectifs  pendant </a:t>
            </a:r>
            <a:r>
              <a:rPr sz="900" dirty="0">
                <a:latin typeface="Verdana"/>
                <a:cs typeface="Verdana"/>
              </a:rPr>
              <a:t>la </a:t>
            </a:r>
            <a:r>
              <a:rPr sz="900" spc="-5" dirty="0">
                <a:latin typeface="Verdana"/>
                <a:cs typeface="Verdana"/>
              </a:rPr>
              <a:t>pause hivernale…</a:t>
            </a:r>
            <a:endParaRPr sz="900" dirty="0">
              <a:latin typeface="Verdana"/>
              <a:cs typeface="Verdan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2265" y="-51651"/>
            <a:ext cx="10634980" cy="815340"/>
          </a:xfrm>
          <a:custGeom>
            <a:avLst/>
            <a:gdLst/>
            <a:ahLst/>
            <a:cxnLst/>
            <a:rect l="l" t="t" r="r" b="b"/>
            <a:pathLst>
              <a:path w="10634980" h="815340">
                <a:moveTo>
                  <a:pt x="10634425" y="0"/>
                </a:moveTo>
                <a:lnTo>
                  <a:pt x="0" y="0"/>
                </a:lnTo>
                <a:lnTo>
                  <a:pt x="5317223" y="814959"/>
                </a:lnTo>
                <a:lnTo>
                  <a:pt x="10634425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770503" y="125983"/>
            <a:ext cx="315150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SECTION </a:t>
            </a:r>
            <a:r>
              <a:rPr spc="-5" dirty="0"/>
              <a:t>SPORTIVE</a:t>
            </a:r>
            <a:r>
              <a:rPr spc="-60" dirty="0"/>
              <a:t> </a:t>
            </a:r>
            <a:r>
              <a:rPr dirty="0"/>
              <a:t>SURF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264668" y="833373"/>
            <a:ext cx="99695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FFC000"/>
                </a:solidFill>
                <a:latin typeface="Calibri"/>
                <a:cs typeface="Calibri"/>
              </a:rPr>
              <a:t>O</a:t>
            </a:r>
            <a:r>
              <a:rPr sz="1800" b="1" spc="-10" dirty="0">
                <a:solidFill>
                  <a:srgbClr val="FFC000"/>
                </a:solidFill>
                <a:latin typeface="Calibri"/>
                <a:cs typeface="Calibri"/>
              </a:rPr>
              <a:t>B</a:t>
            </a:r>
            <a:r>
              <a:rPr sz="1800" b="1" spc="-5" dirty="0">
                <a:solidFill>
                  <a:srgbClr val="FFC000"/>
                </a:solidFill>
                <a:latin typeface="Calibri"/>
                <a:cs typeface="Calibri"/>
              </a:rPr>
              <a:t>J</a:t>
            </a:r>
            <a:r>
              <a:rPr sz="1800" b="1" spc="-25" dirty="0">
                <a:solidFill>
                  <a:srgbClr val="FFC000"/>
                </a:solidFill>
                <a:latin typeface="Calibri"/>
                <a:cs typeface="Calibri"/>
              </a:rPr>
              <a:t>E</a:t>
            </a:r>
            <a:r>
              <a:rPr sz="1800" b="1" dirty="0">
                <a:solidFill>
                  <a:srgbClr val="FFC000"/>
                </a:solidFill>
                <a:latin typeface="Calibri"/>
                <a:cs typeface="Calibri"/>
              </a:rPr>
              <a:t>C</a:t>
            </a:r>
            <a:r>
              <a:rPr sz="1800" b="1" spc="-5" dirty="0">
                <a:solidFill>
                  <a:srgbClr val="FFC000"/>
                </a:solidFill>
                <a:latin typeface="Calibri"/>
                <a:cs typeface="Calibri"/>
              </a:rPr>
              <a:t>TI</a:t>
            </a:r>
            <a:r>
              <a:rPr sz="1800" b="1" spc="-30" dirty="0">
                <a:solidFill>
                  <a:srgbClr val="FFC000"/>
                </a:solidFill>
                <a:latin typeface="Calibri"/>
                <a:cs typeface="Calibri"/>
              </a:rPr>
              <a:t>F</a:t>
            </a:r>
            <a:r>
              <a:rPr sz="1800" b="1" dirty="0">
                <a:solidFill>
                  <a:srgbClr val="FFC000"/>
                </a:solidFill>
                <a:latin typeface="Calibri"/>
                <a:cs typeface="Calibri"/>
              </a:rPr>
              <a:t>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38150" y="1164082"/>
            <a:ext cx="4831715" cy="29209"/>
          </a:xfrm>
          <a:custGeom>
            <a:avLst/>
            <a:gdLst/>
            <a:ahLst/>
            <a:cxnLst/>
            <a:rect l="l" t="t" r="r" b="b"/>
            <a:pathLst>
              <a:path w="4831715" h="29209">
                <a:moveTo>
                  <a:pt x="4831461" y="0"/>
                </a:moveTo>
                <a:lnTo>
                  <a:pt x="0" y="0"/>
                </a:lnTo>
                <a:lnTo>
                  <a:pt x="0" y="28955"/>
                </a:lnTo>
                <a:lnTo>
                  <a:pt x="4831461" y="28955"/>
                </a:lnTo>
                <a:lnTo>
                  <a:pt x="4831461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" name="object 7"/>
          <p:cNvGrpSpPr/>
          <p:nvPr/>
        </p:nvGrpSpPr>
        <p:grpSpPr>
          <a:xfrm>
            <a:off x="138150" y="527659"/>
            <a:ext cx="10390505" cy="7033259"/>
            <a:chOff x="138150" y="527659"/>
            <a:chExt cx="10390505" cy="7033259"/>
          </a:xfrm>
        </p:grpSpPr>
        <p:sp>
          <p:nvSpPr>
            <p:cNvPr id="8" name="object 8"/>
            <p:cNvSpPr/>
            <p:nvPr/>
          </p:nvSpPr>
          <p:spPr>
            <a:xfrm>
              <a:off x="138150" y="751332"/>
              <a:ext cx="4831715" cy="29209"/>
            </a:xfrm>
            <a:custGeom>
              <a:avLst/>
              <a:gdLst/>
              <a:ahLst/>
              <a:cxnLst/>
              <a:rect l="l" t="t" r="r" b="b"/>
              <a:pathLst>
                <a:path w="4831715" h="29209">
                  <a:moveTo>
                    <a:pt x="4831461" y="0"/>
                  </a:moveTo>
                  <a:lnTo>
                    <a:pt x="0" y="0"/>
                  </a:lnTo>
                  <a:lnTo>
                    <a:pt x="0" y="28955"/>
                  </a:lnTo>
                  <a:lnTo>
                    <a:pt x="4831461" y="28955"/>
                  </a:lnTo>
                  <a:lnTo>
                    <a:pt x="4831461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8189721" y="6582056"/>
              <a:ext cx="2078355" cy="964565"/>
            </a:xfrm>
            <a:custGeom>
              <a:avLst/>
              <a:gdLst/>
              <a:ahLst/>
              <a:cxnLst/>
              <a:rect l="l" t="t" r="r" b="b"/>
              <a:pathLst>
                <a:path w="2078354" h="964565">
                  <a:moveTo>
                    <a:pt x="2078101" y="0"/>
                  </a:moveTo>
                  <a:lnTo>
                    <a:pt x="0" y="0"/>
                  </a:lnTo>
                  <a:lnTo>
                    <a:pt x="0" y="964272"/>
                  </a:lnTo>
                  <a:lnTo>
                    <a:pt x="2078101" y="964272"/>
                  </a:lnTo>
                  <a:lnTo>
                    <a:pt x="207810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8189721" y="6582056"/>
              <a:ext cx="2078355" cy="964565"/>
            </a:xfrm>
            <a:custGeom>
              <a:avLst/>
              <a:gdLst/>
              <a:ahLst/>
              <a:cxnLst/>
              <a:rect l="l" t="t" r="r" b="b"/>
              <a:pathLst>
                <a:path w="2078354" h="964565">
                  <a:moveTo>
                    <a:pt x="0" y="964272"/>
                  </a:moveTo>
                  <a:lnTo>
                    <a:pt x="2078101" y="964272"/>
                  </a:lnTo>
                  <a:lnTo>
                    <a:pt x="2078101" y="0"/>
                  </a:lnTo>
                  <a:lnTo>
                    <a:pt x="0" y="0"/>
                  </a:lnTo>
                  <a:lnTo>
                    <a:pt x="0" y="964272"/>
                  </a:lnTo>
                  <a:close/>
                </a:path>
              </a:pathLst>
            </a:custGeom>
            <a:ln w="285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157591" y="527659"/>
              <a:ext cx="2278633" cy="6720839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8205089" y="1987422"/>
              <a:ext cx="2323465" cy="2275840"/>
            </a:xfrm>
            <a:custGeom>
              <a:avLst/>
              <a:gdLst/>
              <a:ahLst/>
              <a:cxnLst/>
              <a:rect l="l" t="t" r="r" b="b"/>
              <a:pathLst>
                <a:path w="2323465" h="2275840">
                  <a:moveTo>
                    <a:pt x="2304796" y="2001189"/>
                  </a:moveTo>
                  <a:lnTo>
                    <a:pt x="188087" y="2001189"/>
                  </a:lnTo>
                  <a:lnTo>
                    <a:pt x="188087" y="2275332"/>
                  </a:lnTo>
                  <a:lnTo>
                    <a:pt x="2304796" y="2275332"/>
                  </a:lnTo>
                  <a:lnTo>
                    <a:pt x="2304796" y="2001189"/>
                  </a:lnTo>
                  <a:close/>
                </a:path>
                <a:path w="2323465" h="2275840">
                  <a:moveTo>
                    <a:pt x="2323211" y="0"/>
                  </a:moveTo>
                  <a:lnTo>
                    <a:pt x="0" y="0"/>
                  </a:lnTo>
                  <a:lnTo>
                    <a:pt x="0" y="28702"/>
                  </a:lnTo>
                  <a:lnTo>
                    <a:pt x="0" y="1268857"/>
                  </a:lnTo>
                  <a:lnTo>
                    <a:pt x="0" y="1297432"/>
                  </a:lnTo>
                  <a:lnTo>
                    <a:pt x="2323211" y="1297432"/>
                  </a:lnTo>
                  <a:lnTo>
                    <a:pt x="2323211" y="1268857"/>
                  </a:lnTo>
                  <a:lnTo>
                    <a:pt x="2323211" y="28702"/>
                  </a:lnTo>
                  <a:lnTo>
                    <a:pt x="232321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8324850" y="2025467"/>
            <a:ext cx="2081530" cy="11887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05900"/>
              </a:lnSpc>
              <a:spcBef>
                <a:spcPts val="95"/>
              </a:spcBef>
            </a:pPr>
            <a:r>
              <a:rPr sz="1200" b="1" dirty="0">
                <a:latin typeface="Verdana"/>
                <a:cs typeface="Verdana"/>
              </a:rPr>
              <a:t>Pour </a:t>
            </a:r>
            <a:r>
              <a:rPr sz="1200" b="1" spc="-5" dirty="0">
                <a:latin typeface="Verdana"/>
                <a:cs typeface="Verdana"/>
              </a:rPr>
              <a:t>les élèves</a:t>
            </a:r>
            <a:r>
              <a:rPr sz="1200" b="1" spc="-50" dirty="0">
                <a:latin typeface="Verdana"/>
                <a:cs typeface="Verdana"/>
              </a:rPr>
              <a:t> </a:t>
            </a:r>
            <a:r>
              <a:rPr sz="1200" b="1" spc="-5" dirty="0">
                <a:latin typeface="Verdana"/>
                <a:cs typeface="Verdana"/>
              </a:rPr>
              <a:t>rentrant  en 2nde-1ère-Term du  </a:t>
            </a:r>
            <a:r>
              <a:rPr sz="1200" b="1" dirty="0">
                <a:latin typeface="Verdana"/>
                <a:cs typeface="Verdana"/>
              </a:rPr>
              <a:t>LGT ou</a:t>
            </a:r>
            <a:r>
              <a:rPr sz="1200" b="1" spc="-20" dirty="0">
                <a:latin typeface="Verdana"/>
                <a:cs typeface="Verdana"/>
              </a:rPr>
              <a:t> </a:t>
            </a:r>
            <a:r>
              <a:rPr sz="1200" b="1" dirty="0">
                <a:latin typeface="Verdana"/>
                <a:cs typeface="Verdana"/>
              </a:rPr>
              <a:t>LP</a:t>
            </a:r>
            <a:endParaRPr sz="1200" dirty="0">
              <a:latin typeface="Verdana"/>
              <a:cs typeface="Verdana"/>
            </a:endParaRPr>
          </a:p>
          <a:p>
            <a:pPr marL="635" algn="ctr">
              <a:lnSpc>
                <a:spcPct val="100000"/>
              </a:lnSpc>
              <a:spcBef>
                <a:spcPts val="95"/>
              </a:spcBef>
            </a:pPr>
            <a:r>
              <a:rPr sz="1200" b="1" spc="-5" dirty="0">
                <a:latin typeface="Verdana"/>
                <a:cs typeface="Verdana"/>
              </a:rPr>
              <a:t>Motivés par </a:t>
            </a:r>
            <a:r>
              <a:rPr sz="1200" b="1" dirty="0">
                <a:latin typeface="Verdana"/>
                <a:cs typeface="Verdana"/>
              </a:rPr>
              <a:t>le</a:t>
            </a:r>
            <a:r>
              <a:rPr sz="1200" b="1" spc="-25" dirty="0">
                <a:latin typeface="Verdana"/>
                <a:cs typeface="Verdana"/>
              </a:rPr>
              <a:t> </a:t>
            </a:r>
            <a:r>
              <a:rPr sz="1200" b="1" spc="-5" dirty="0">
                <a:latin typeface="Verdana"/>
                <a:cs typeface="Verdana"/>
              </a:rPr>
              <a:t>surf</a:t>
            </a:r>
            <a:endParaRPr sz="1200" dirty="0">
              <a:latin typeface="Verdana"/>
              <a:cs typeface="Verdana"/>
            </a:endParaRPr>
          </a:p>
          <a:p>
            <a:pPr marL="59690" marR="51435" algn="ctr">
              <a:lnSpc>
                <a:spcPct val="105800"/>
              </a:lnSpc>
            </a:pPr>
            <a:r>
              <a:rPr sz="1200" b="1" dirty="0">
                <a:latin typeface="Verdana"/>
                <a:cs typeface="Verdana"/>
              </a:rPr>
              <a:t>Non </a:t>
            </a:r>
            <a:r>
              <a:rPr sz="1200" b="1" spc="-5" dirty="0">
                <a:latin typeface="Verdana"/>
                <a:cs typeface="Verdana"/>
              </a:rPr>
              <a:t>débutants</a:t>
            </a:r>
            <a:r>
              <a:rPr sz="1200" b="1" spc="-75" dirty="0">
                <a:latin typeface="Verdana"/>
                <a:cs typeface="Verdana"/>
              </a:rPr>
              <a:t> </a:t>
            </a:r>
            <a:r>
              <a:rPr sz="1200" b="1" spc="-5" dirty="0">
                <a:latin typeface="Verdana"/>
                <a:cs typeface="Verdana"/>
              </a:rPr>
              <a:t>(niveau  vague </a:t>
            </a:r>
            <a:r>
              <a:rPr sz="1200" b="1" spc="-5" dirty="0" smtClean="0">
                <a:latin typeface="Verdana"/>
                <a:cs typeface="Verdana"/>
              </a:rPr>
              <a:t>d</a:t>
            </a:r>
            <a:r>
              <a:rPr lang="fr-FR" sz="1200" b="1" spc="-5" dirty="0" smtClean="0">
                <a:latin typeface="Verdana"/>
                <a:cs typeface="Verdana"/>
              </a:rPr>
              <a:t>‘argent</a:t>
            </a:r>
            <a:r>
              <a:rPr sz="1200" b="1" spc="-5" dirty="0" smtClean="0">
                <a:latin typeface="Verdana"/>
                <a:cs typeface="Verdana"/>
              </a:rPr>
              <a:t>)</a:t>
            </a:r>
            <a:endParaRPr sz="1200" dirty="0">
              <a:latin typeface="Verdana"/>
              <a:cs typeface="Verdana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9565" y="6884454"/>
            <a:ext cx="10697210" cy="675005"/>
            <a:chOff x="9565" y="6884454"/>
            <a:chExt cx="10697210" cy="675005"/>
          </a:xfrm>
        </p:grpSpPr>
        <p:sp>
          <p:nvSpPr>
            <p:cNvPr id="15" name="object 15"/>
            <p:cNvSpPr/>
            <p:nvPr/>
          </p:nvSpPr>
          <p:spPr>
            <a:xfrm>
              <a:off x="22265" y="6897154"/>
              <a:ext cx="10671810" cy="649605"/>
            </a:xfrm>
            <a:custGeom>
              <a:avLst/>
              <a:gdLst/>
              <a:ahLst/>
              <a:cxnLst/>
              <a:rect l="l" t="t" r="r" b="b"/>
              <a:pathLst>
                <a:path w="10671810" h="649604">
                  <a:moveTo>
                    <a:pt x="5335610" y="0"/>
                  </a:moveTo>
                  <a:lnTo>
                    <a:pt x="0" y="649169"/>
                  </a:lnTo>
                  <a:lnTo>
                    <a:pt x="10671261" y="649169"/>
                  </a:lnTo>
                  <a:lnTo>
                    <a:pt x="533561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22265" y="6897154"/>
              <a:ext cx="10671810" cy="649605"/>
            </a:xfrm>
            <a:custGeom>
              <a:avLst/>
              <a:gdLst/>
              <a:ahLst/>
              <a:cxnLst/>
              <a:rect l="l" t="t" r="r" b="b"/>
              <a:pathLst>
                <a:path w="10671810" h="649604">
                  <a:moveTo>
                    <a:pt x="5335610" y="0"/>
                  </a:moveTo>
                  <a:lnTo>
                    <a:pt x="10671261" y="649169"/>
                  </a:lnTo>
                  <a:lnTo>
                    <a:pt x="0" y="649169"/>
                  </a:lnTo>
                  <a:lnTo>
                    <a:pt x="5335610" y="0"/>
                  </a:lnTo>
                  <a:close/>
                </a:path>
              </a:pathLst>
            </a:custGeom>
            <a:ln w="253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8292845" y="6041339"/>
            <a:ext cx="105537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22250">
              <a:lnSpc>
                <a:spcPct val="120000"/>
              </a:lnSpc>
              <a:spcBef>
                <a:spcPts val="100"/>
              </a:spcBef>
            </a:pPr>
            <a:r>
              <a:rPr sz="1000" spc="-5" dirty="0">
                <a:solidFill>
                  <a:srgbClr val="FFFFFF"/>
                </a:solidFill>
                <a:latin typeface="Calibri"/>
                <a:cs typeface="Calibri"/>
              </a:rPr>
              <a:t>61 Rue </a:t>
            </a:r>
            <a:r>
              <a:rPr sz="1000" dirty="0">
                <a:solidFill>
                  <a:srgbClr val="FFFFFF"/>
                </a:solidFill>
                <a:latin typeface="Calibri"/>
                <a:cs typeface="Calibri"/>
              </a:rPr>
              <a:t>du</a:t>
            </a:r>
            <a:r>
              <a:rPr sz="1000" spc="-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FFFFFF"/>
                </a:solidFill>
                <a:latin typeface="Calibri"/>
                <a:cs typeface="Calibri"/>
              </a:rPr>
              <a:t>lycée  BP</a:t>
            </a:r>
            <a:r>
              <a:rPr sz="10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FFFFFF"/>
                </a:solidFill>
                <a:latin typeface="Calibri"/>
                <a:cs typeface="Calibri"/>
              </a:rPr>
              <a:t>33082</a:t>
            </a:r>
            <a:endParaRPr sz="1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sz="1000" spc="-5" dirty="0">
                <a:solidFill>
                  <a:srgbClr val="FFFFFF"/>
                </a:solidFill>
                <a:latin typeface="Calibri"/>
                <a:cs typeface="Calibri"/>
              </a:rPr>
              <a:t>29120 </a:t>
            </a:r>
            <a:r>
              <a:rPr sz="1000" dirty="0">
                <a:solidFill>
                  <a:srgbClr val="FFFFFF"/>
                </a:solidFill>
                <a:latin typeface="Calibri"/>
                <a:cs typeface="Calibri"/>
              </a:rPr>
              <a:t>PONT</a:t>
            </a:r>
            <a:r>
              <a:rPr sz="1000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FFFFFF"/>
                </a:solidFill>
                <a:latin typeface="Calibri"/>
                <a:cs typeface="Calibri"/>
              </a:rPr>
              <a:t>L’ABBE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292845" y="6660591"/>
            <a:ext cx="104711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77495" algn="l"/>
              </a:tabLst>
            </a:pPr>
            <a:r>
              <a:rPr sz="1000" spc="-5" dirty="0">
                <a:solidFill>
                  <a:srgbClr val="FFFFFF"/>
                </a:solidFill>
                <a:latin typeface="Wingdings"/>
                <a:cs typeface="Wingdings"/>
              </a:rPr>
              <a:t></a:t>
            </a:r>
            <a:r>
              <a:rPr sz="1000" spc="-5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1000" spc="-5" dirty="0">
                <a:solidFill>
                  <a:srgbClr val="FFFFFF"/>
                </a:solidFill>
                <a:latin typeface="Calibri"/>
                <a:cs typeface="Calibri"/>
              </a:rPr>
              <a:t>02 98 66 07</a:t>
            </a:r>
            <a:r>
              <a:rPr sz="1000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FFFFFF"/>
                </a:solidFill>
                <a:latin typeface="Calibri"/>
                <a:cs typeface="Calibri"/>
              </a:rPr>
              <a:t>70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292845" y="6921195"/>
            <a:ext cx="141668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solidFill>
                  <a:srgbClr val="FFFFFF"/>
                </a:solidFill>
                <a:latin typeface="Calibri"/>
                <a:cs typeface="Calibri"/>
                <a:hlinkClick r:id="rId3"/>
              </a:rPr>
              <a:t>ce.0290062k@ac-rennes.fr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157591" y="4227448"/>
            <a:ext cx="2150110" cy="598170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14604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114"/>
              </a:spcBef>
            </a:pPr>
            <a:r>
              <a:rPr sz="1200" b="1" spc="-5" dirty="0">
                <a:latin typeface="Verdana"/>
                <a:cs typeface="Verdana"/>
              </a:rPr>
              <a:t>Vendredi</a:t>
            </a:r>
            <a:r>
              <a:rPr sz="1200" b="1" spc="-15" dirty="0">
                <a:latin typeface="Verdana"/>
                <a:cs typeface="Verdana"/>
              </a:rPr>
              <a:t> </a:t>
            </a:r>
            <a:r>
              <a:rPr sz="1200" b="1" dirty="0">
                <a:latin typeface="Verdana"/>
                <a:cs typeface="Verdana"/>
              </a:rPr>
              <a:t>14h—17h</a:t>
            </a:r>
            <a:endParaRPr sz="1200" dirty="0">
              <a:latin typeface="Verdana"/>
              <a:cs typeface="Verdana"/>
            </a:endParaRPr>
          </a:p>
          <a:p>
            <a:pPr algn="ctr">
              <a:lnSpc>
                <a:spcPct val="100000"/>
              </a:lnSpc>
              <a:spcBef>
                <a:spcPts val="685"/>
              </a:spcBef>
            </a:pPr>
            <a:r>
              <a:rPr sz="1200" b="1" dirty="0">
                <a:latin typeface="Verdana"/>
                <a:cs typeface="Verdana"/>
              </a:rPr>
              <a:t>LA </a:t>
            </a:r>
            <a:r>
              <a:rPr sz="1200" b="1" spc="-5" dirty="0">
                <a:latin typeface="Verdana"/>
                <a:cs typeface="Verdana"/>
              </a:rPr>
              <a:t>TORCHE</a:t>
            </a:r>
            <a:r>
              <a:rPr sz="1200" b="1" spc="360" dirty="0">
                <a:latin typeface="Verdana"/>
                <a:cs typeface="Verdana"/>
              </a:rPr>
              <a:t> </a:t>
            </a:r>
            <a:r>
              <a:rPr sz="1200" b="1" dirty="0">
                <a:latin typeface="Verdana"/>
                <a:cs typeface="Verdana"/>
              </a:rPr>
              <a:t>PLOMEUR</a:t>
            </a:r>
            <a:endParaRPr sz="1200" dirty="0">
              <a:latin typeface="Verdana"/>
              <a:cs typeface="Verdan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00076" y="3785373"/>
            <a:ext cx="4852035" cy="1130935"/>
          </a:xfrm>
          <a:prstGeom prst="rect">
            <a:avLst/>
          </a:prstGeom>
        </p:spPr>
        <p:txBody>
          <a:bodyPr vert="horz" wrap="square" lIns="0" tIns="34290" rIns="0" bIns="0" rtlCol="0">
            <a:spAutoFit/>
          </a:bodyPr>
          <a:lstStyle/>
          <a:p>
            <a:pPr marL="154305" indent="-142240">
              <a:lnSpc>
                <a:spcPct val="100000"/>
              </a:lnSpc>
              <a:spcBef>
                <a:spcPts val="270"/>
              </a:spcBef>
              <a:buSzPct val="111111"/>
              <a:buFont typeface="Symbol"/>
              <a:buChar char=""/>
              <a:tabLst>
                <a:tab pos="154940" algn="l"/>
              </a:tabLst>
            </a:pPr>
            <a:r>
              <a:rPr sz="900" b="1" spc="-5" dirty="0">
                <a:latin typeface="Verdana"/>
                <a:cs typeface="Verdana"/>
              </a:rPr>
              <a:t>Encadrement </a:t>
            </a:r>
            <a:r>
              <a:rPr sz="900" spc="-5" dirty="0">
                <a:latin typeface="Verdana"/>
                <a:cs typeface="Verdana"/>
              </a:rPr>
              <a:t>assurés </a:t>
            </a:r>
            <a:r>
              <a:rPr sz="900" dirty="0">
                <a:latin typeface="Verdana"/>
                <a:cs typeface="Verdana"/>
              </a:rPr>
              <a:t>par </a:t>
            </a:r>
            <a:r>
              <a:rPr sz="900" spc="-5" dirty="0">
                <a:latin typeface="Verdana"/>
                <a:cs typeface="Verdana"/>
              </a:rPr>
              <a:t>deux moniteurs </a:t>
            </a:r>
            <a:r>
              <a:rPr sz="900" dirty="0">
                <a:latin typeface="Verdana"/>
                <a:cs typeface="Verdana"/>
              </a:rPr>
              <a:t>de </a:t>
            </a:r>
            <a:r>
              <a:rPr sz="900" spc="-5" dirty="0">
                <a:latin typeface="Verdana"/>
                <a:cs typeface="Verdana"/>
              </a:rPr>
              <a:t>l’Ecole </a:t>
            </a:r>
            <a:r>
              <a:rPr sz="900" dirty="0">
                <a:latin typeface="Verdana"/>
                <a:cs typeface="Verdana"/>
              </a:rPr>
              <a:t>de </a:t>
            </a:r>
            <a:r>
              <a:rPr sz="900" spc="-5" dirty="0">
                <a:latin typeface="Verdana"/>
                <a:cs typeface="Verdana"/>
              </a:rPr>
              <a:t>Surf </a:t>
            </a:r>
            <a:r>
              <a:rPr sz="900" dirty="0">
                <a:latin typeface="Verdana"/>
                <a:cs typeface="Verdana"/>
              </a:rPr>
              <a:t>de </a:t>
            </a:r>
            <a:r>
              <a:rPr sz="900" spc="-5" dirty="0">
                <a:latin typeface="Verdana"/>
                <a:cs typeface="Verdana"/>
              </a:rPr>
              <a:t>Bretagne</a:t>
            </a:r>
            <a:r>
              <a:rPr sz="900" spc="35" dirty="0">
                <a:latin typeface="Verdana"/>
                <a:cs typeface="Verdana"/>
              </a:rPr>
              <a:t> </a:t>
            </a:r>
            <a:r>
              <a:rPr sz="900" spc="-5" dirty="0">
                <a:latin typeface="Verdana"/>
                <a:cs typeface="Verdana"/>
              </a:rPr>
              <a:t>(ESB).</a:t>
            </a:r>
            <a:endParaRPr sz="900" dirty="0">
              <a:latin typeface="Verdana"/>
              <a:cs typeface="Verdana"/>
            </a:endParaRPr>
          </a:p>
          <a:p>
            <a:pPr marL="154305" indent="-142240">
              <a:lnSpc>
                <a:spcPct val="100000"/>
              </a:lnSpc>
              <a:spcBef>
                <a:spcPts val="285"/>
              </a:spcBef>
              <a:buSzPct val="111111"/>
              <a:buFont typeface="Symbol"/>
              <a:buChar char=""/>
              <a:tabLst>
                <a:tab pos="154940" algn="l"/>
              </a:tabLst>
            </a:pPr>
            <a:r>
              <a:rPr sz="900" b="1" spc="-5" dirty="0">
                <a:latin typeface="Verdana"/>
                <a:cs typeface="Verdana"/>
              </a:rPr>
              <a:t>Matériel nécessaire </a:t>
            </a:r>
            <a:r>
              <a:rPr sz="900" b="1" dirty="0">
                <a:latin typeface="Verdana"/>
                <a:cs typeface="Verdana"/>
              </a:rPr>
              <a:t>: </a:t>
            </a:r>
            <a:r>
              <a:rPr sz="900" spc="-5" dirty="0">
                <a:latin typeface="Verdana"/>
                <a:cs typeface="Verdana"/>
              </a:rPr>
              <a:t>gants, </a:t>
            </a:r>
            <a:r>
              <a:rPr sz="900" dirty="0">
                <a:latin typeface="Verdana"/>
                <a:cs typeface="Verdana"/>
              </a:rPr>
              <a:t>cagoule, </a:t>
            </a:r>
            <a:r>
              <a:rPr sz="900" spc="-5" dirty="0">
                <a:latin typeface="Verdana"/>
                <a:cs typeface="Verdana"/>
              </a:rPr>
              <a:t>chaussons </a:t>
            </a:r>
            <a:r>
              <a:rPr sz="900" dirty="0">
                <a:latin typeface="Verdana"/>
                <a:cs typeface="Verdana"/>
              </a:rPr>
              <a:t>(les </a:t>
            </a:r>
            <a:r>
              <a:rPr sz="900" spc="-5" dirty="0">
                <a:latin typeface="Verdana"/>
                <a:cs typeface="Verdana"/>
              </a:rPr>
              <a:t>planches </a:t>
            </a:r>
            <a:r>
              <a:rPr sz="900" dirty="0">
                <a:latin typeface="Verdana"/>
                <a:cs typeface="Verdana"/>
              </a:rPr>
              <a:t>et les</a:t>
            </a:r>
            <a:r>
              <a:rPr sz="900" spc="40" dirty="0">
                <a:latin typeface="Verdana"/>
                <a:cs typeface="Verdana"/>
              </a:rPr>
              <a:t> </a:t>
            </a:r>
            <a:r>
              <a:rPr sz="900" spc="-5" dirty="0">
                <a:latin typeface="Verdana"/>
                <a:cs typeface="Verdana"/>
              </a:rPr>
              <a:t>combinai-</a:t>
            </a:r>
            <a:endParaRPr sz="900" dirty="0">
              <a:latin typeface="Verdana"/>
              <a:cs typeface="Verdana"/>
            </a:endParaRPr>
          </a:p>
          <a:p>
            <a:pPr marL="154305">
              <a:lnSpc>
                <a:spcPct val="100000"/>
              </a:lnSpc>
              <a:spcBef>
                <a:spcPts val="65"/>
              </a:spcBef>
            </a:pPr>
            <a:r>
              <a:rPr sz="900" spc="-5" dirty="0">
                <a:latin typeface="Verdana"/>
                <a:cs typeface="Verdana"/>
              </a:rPr>
              <a:t>sons </a:t>
            </a:r>
            <a:r>
              <a:rPr sz="900" spc="-10" dirty="0">
                <a:latin typeface="Verdana"/>
                <a:cs typeface="Verdana"/>
              </a:rPr>
              <a:t>peuvent </a:t>
            </a:r>
            <a:r>
              <a:rPr sz="900" dirty="0">
                <a:latin typeface="Verdana"/>
                <a:cs typeface="Verdana"/>
              </a:rPr>
              <a:t>être prêtées par</a:t>
            </a:r>
            <a:r>
              <a:rPr sz="900" spc="-30" dirty="0">
                <a:latin typeface="Verdana"/>
                <a:cs typeface="Verdana"/>
              </a:rPr>
              <a:t> </a:t>
            </a:r>
            <a:r>
              <a:rPr sz="900" spc="-5" dirty="0">
                <a:latin typeface="Verdana"/>
                <a:cs typeface="Verdana"/>
              </a:rPr>
              <a:t>ESB.</a:t>
            </a:r>
            <a:endParaRPr sz="900" dirty="0">
              <a:latin typeface="Verdana"/>
              <a:cs typeface="Verdana"/>
            </a:endParaRPr>
          </a:p>
          <a:p>
            <a:pPr marL="154305" marR="46990" indent="-142240">
              <a:lnSpc>
                <a:spcPct val="103899"/>
              </a:lnSpc>
              <a:spcBef>
                <a:spcPts val="220"/>
              </a:spcBef>
              <a:buSzPct val="111111"/>
              <a:buFont typeface="Symbol"/>
              <a:buChar char=""/>
              <a:tabLst>
                <a:tab pos="154940" algn="l"/>
              </a:tabLst>
            </a:pPr>
            <a:r>
              <a:rPr sz="900" b="1" spc="-5" dirty="0">
                <a:latin typeface="Verdana"/>
                <a:cs typeface="Verdana"/>
              </a:rPr>
              <a:t>Calendrier </a:t>
            </a:r>
            <a:r>
              <a:rPr sz="900" b="1" dirty="0">
                <a:latin typeface="Verdana"/>
                <a:cs typeface="Verdana"/>
              </a:rPr>
              <a:t>: </a:t>
            </a:r>
            <a:r>
              <a:rPr sz="900" spc="-5" dirty="0">
                <a:latin typeface="Verdana"/>
                <a:cs typeface="Verdana"/>
              </a:rPr>
              <a:t>Préparation physique </a:t>
            </a:r>
            <a:r>
              <a:rPr sz="900" dirty="0">
                <a:latin typeface="Verdana"/>
                <a:cs typeface="Verdana"/>
              </a:rPr>
              <a:t>un soir de la </a:t>
            </a:r>
            <a:r>
              <a:rPr sz="900" spc="-5" dirty="0">
                <a:latin typeface="Verdana"/>
                <a:cs typeface="Verdana"/>
              </a:rPr>
              <a:t>semaine, environ </a:t>
            </a:r>
            <a:r>
              <a:rPr sz="900" dirty="0">
                <a:latin typeface="Verdana"/>
                <a:cs typeface="Verdana"/>
              </a:rPr>
              <a:t>22 </a:t>
            </a:r>
            <a:r>
              <a:rPr sz="900" spc="-5" dirty="0">
                <a:latin typeface="Verdana"/>
                <a:cs typeface="Verdana"/>
              </a:rPr>
              <a:t>séances </a:t>
            </a:r>
            <a:r>
              <a:rPr sz="900" dirty="0">
                <a:latin typeface="Verdana"/>
                <a:cs typeface="Verdana"/>
              </a:rPr>
              <a:t>de  </a:t>
            </a:r>
            <a:r>
              <a:rPr sz="900" spc="-5" dirty="0">
                <a:latin typeface="Verdana"/>
                <a:cs typeface="Verdana"/>
              </a:rPr>
              <a:t>surf sur l’année avec une pause hivernale (Janvier-février) </a:t>
            </a:r>
            <a:r>
              <a:rPr sz="900" spc="-10" dirty="0">
                <a:latin typeface="Verdana"/>
                <a:cs typeface="Verdana"/>
              </a:rPr>
              <a:t>avec </a:t>
            </a:r>
            <a:r>
              <a:rPr sz="900" dirty="0">
                <a:latin typeface="Verdana"/>
                <a:cs typeface="Verdana"/>
              </a:rPr>
              <a:t>des </a:t>
            </a:r>
            <a:r>
              <a:rPr sz="900" spc="-5" dirty="0">
                <a:latin typeface="Verdana"/>
                <a:cs typeface="Verdana"/>
              </a:rPr>
              <a:t>animations  pédagogiques autour </a:t>
            </a:r>
            <a:r>
              <a:rPr sz="900" dirty="0">
                <a:latin typeface="Verdana"/>
                <a:cs typeface="Verdana"/>
              </a:rPr>
              <a:t>de la </a:t>
            </a:r>
            <a:r>
              <a:rPr sz="900" spc="-5" dirty="0">
                <a:latin typeface="Verdana"/>
                <a:cs typeface="Verdana"/>
              </a:rPr>
              <a:t>protection </a:t>
            </a:r>
            <a:r>
              <a:rPr sz="900" dirty="0">
                <a:latin typeface="Verdana"/>
                <a:cs typeface="Verdana"/>
              </a:rPr>
              <a:t>de la</a:t>
            </a:r>
            <a:r>
              <a:rPr sz="900" spc="-30" dirty="0">
                <a:latin typeface="Verdana"/>
                <a:cs typeface="Verdana"/>
              </a:rPr>
              <a:t> </a:t>
            </a:r>
            <a:r>
              <a:rPr sz="900" spc="-5" dirty="0">
                <a:latin typeface="Verdana"/>
                <a:cs typeface="Verdana"/>
              </a:rPr>
              <a:t>nature.</a:t>
            </a:r>
            <a:endParaRPr sz="900" dirty="0">
              <a:latin typeface="Verdana"/>
              <a:cs typeface="Verdana"/>
            </a:endParaRPr>
          </a:p>
          <a:p>
            <a:pPr marL="154305" indent="-142240">
              <a:lnSpc>
                <a:spcPct val="100000"/>
              </a:lnSpc>
              <a:spcBef>
                <a:spcPts val="254"/>
              </a:spcBef>
              <a:buSzPct val="111111"/>
              <a:buFont typeface="Symbol"/>
              <a:buChar char=""/>
              <a:tabLst>
                <a:tab pos="154940" algn="l"/>
              </a:tabLst>
            </a:pPr>
            <a:r>
              <a:rPr sz="900" spc="-5" dirty="0">
                <a:latin typeface="Verdana"/>
                <a:cs typeface="Verdana"/>
              </a:rPr>
              <a:t>Participation </a:t>
            </a:r>
            <a:r>
              <a:rPr sz="900" dirty="0">
                <a:latin typeface="Verdana"/>
                <a:cs typeface="Verdana"/>
              </a:rPr>
              <a:t>au </a:t>
            </a:r>
            <a:r>
              <a:rPr sz="900" b="1" spc="-5" dirty="0">
                <a:latin typeface="Verdana"/>
                <a:cs typeface="Verdana"/>
              </a:rPr>
              <a:t>championnat</a:t>
            </a:r>
            <a:r>
              <a:rPr sz="900" b="1" spc="-20" dirty="0">
                <a:latin typeface="Verdana"/>
                <a:cs typeface="Verdana"/>
              </a:rPr>
              <a:t> </a:t>
            </a:r>
            <a:r>
              <a:rPr sz="900" b="1" spc="-5" dirty="0">
                <a:latin typeface="Verdana"/>
                <a:cs typeface="Verdana"/>
              </a:rPr>
              <a:t>UNSS.</a:t>
            </a:r>
            <a:endParaRPr sz="900" dirty="0">
              <a:latin typeface="Verdana"/>
              <a:cs typeface="Verdan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21995" y="3413886"/>
            <a:ext cx="14947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C000"/>
                </a:solidFill>
                <a:latin typeface="Calibri"/>
                <a:cs typeface="Calibri"/>
              </a:rPr>
              <a:t>DE</a:t>
            </a:r>
            <a:r>
              <a:rPr sz="1800" b="1" spc="-20" dirty="0">
                <a:solidFill>
                  <a:srgbClr val="FFC000"/>
                </a:solidFill>
                <a:latin typeface="Calibri"/>
                <a:cs typeface="Calibri"/>
              </a:rPr>
              <a:t>R</a:t>
            </a:r>
            <a:r>
              <a:rPr sz="1800" b="1" spc="-5" dirty="0">
                <a:solidFill>
                  <a:srgbClr val="FFC000"/>
                </a:solidFill>
                <a:latin typeface="Calibri"/>
                <a:cs typeface="Calibri"/>
              </a:rPr>
              <a:t>OU</a:t>
            </a:r>
            <a:r>
              <a:rPr sz="1800" b="1" spc="-10" dirty="0">
                <a:solidFill>
                  <a:srgbClr val="FFC000"/>
                </a:solidFill>
                <a:latin typeface="Calibri"/>
                <a:cs typeface="Calibri"/>
              </a:rPr>
              <a:t>L</a:t>
            </a:r>
            <a:r>
              <a:rPr sz="1800" b="1" dirty="0">
                <a:solidFill>
                  <a:srgbClr val="FFC000"/>
                </a:solidFill>
                <a:latin typeface="Calibri"/>
                <a:cs typeface="Calibri"/>
              </a:rPr>
              <a:t>EM</a:t>
            </a:r>
            <a:r>
              <a:rPr sz="1800" b="1" spc="-5" dirty="0">
                <a:solidFill>
                  <a:srgbClr val="FFC000"/>
                </a:solidFill>
                <a:latin typeface="Calibri"/>
                <a:cs typeface="Calibri"/>
              </a:rPr>
              <a:t>E</a:t>
            </a:r>
            <a:r>
              <a:rPr sz="1800" b="1" spc="10" dirty="0">
                <a:solidFill>
                  <a:srgbClr val="FFC000"/>
                </a:solidFill>
                <a:latin typeface="Calibri"/>
                <a:cs typeface="Calibri"/>
              </a:rPr>
              <a:t>N</a:t>
            </a:r>
            <a:r>
              <a:rPr sz="1800" b="1" dirty="0">
                <a:solidFill>
                  <a:srgbClr val="FFC000"/>
                </a:solidFill>
                <a:latin typeface="Calibri"/>
                <a:cs typeface="Calibri"/>
              </a:rPr>
              <a:t>T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95326" y="3331336"/>
            <a:ext cx="4614545" cy="443865"/>
          </a:xfrm>
          <a:custGeom>
            <a:avLst/>
            <a:gdLst/>
            <a:ahLst/>
            <a:cxnLst/>
            <a:rect l="l" t="t" r="r" b="b"/>
            <a:pathLst>
              <a:path w="4614545" h="443864">
                <a:moveTo>
                  <a:pt x="4614037" y="414540"/>
                </a:moveTo>
                <a:lnTo>
                  <a:pt x="0" y="414540"/>
                </a:lnTo>
                <a:lnTo>
                  <a:pt x="0" y="443484"/>
                </a:lnTo>
                <a:lnTo>
                  <a:pt x="4614037" y="443484"/>
                </a:lnTo>
                <a:lnTo>
                  <a:pt x="4614037" y="414540"/>
                </a:lnTo>
                <a:close/>
              </a:path>
              <a:path w="4614545" h="443864">
                <a:moveTo>
                  <a:pt x="4614037" y="0"/>
                </a:moveTo>
                <a:lnTo>
                  <a:pt x="0" y="0"/>
                </a:lnTo>
                <a:lnTo>
                  <a:pt x="0" y="28956"/>
                </a:lnTo>
                <a:lnTo>
                  <a:pt x="4614037" y="28956"/>
                </a:lnTo>
                <a:lnTo>
                  <a:pt x="4614037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252475" y="5018913"/>
            <a:ext cx="262382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solidFill>
                  <a:srgbClr val="FFC000"/>
                </a:solidFill>
                <a:latin typeface="Calibri"/>
                <a:cs typeface="Calibri"/>
              </a:rPr>
              <a:t>CONDITIONS</a:t>
            </a:r>
            <a:r>
              <a:rPr sz="1800" b="1" spc="-4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FFC000"/>
                </a:solidFill>
                <a:latin typeface="Calibri"/>
                <a:cs typeface="Calibri"/>
              </a:rPr>
              <a:t>D’ADMISSION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125996" y="4935092"/>
            <a:ext cx="4596130" cy="441959"/>
          </a:xfrm>
          <a:custGeom>
            <a:avLst/>
            <a:gdLst/>
            <a:ahLst/>
            <a:cxnLst/>
            <a:rect l="l" t="t" r="r" b="b"/>
            <a:pathLst>
              <a:path w="4596130" h="441960">
                <a:moveTo>
                  <a:pt x="4595622" y="412750"/>
                </a:moveTo>
                <a:lnTo>
                  <a:pt x="0" y="412750"/>
                </a:lnTo>
                <a:lnTo>
                  <a:pt x="0" y="441706"/>
                </a:lnTo>
                <a:lnTo>
                  <a:pt x="4595622" y="441706"/>
                </a:lnTo>
                <a:lnTo>
                  <a:pt x="4595622" y="412750"/>
                </a:lnTo>
                <a:close/>
              </a:path>
              <a:path w="4596130" h="441960">
                <a:moveTo>
                  <a:pt x="4595622" y="0"/>
                </a:moveTo>
                <a:lnTo>
                  <a:pt x="0" y="0"/>
                </a:lnTo>
                <a:lnTo>
                  <a:pt x="0" y="28956"/>
                </a:lnTo>
                <a:lnTo>
                  <a:pt x="4595622" y="28956"/>
                </a:lnTo>
                <a:lnTo>
                  <a:pt x="4595622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74168" y="5342001"/>
            <a:ext cx="4727575" cy="18574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0500" marR="193675" indent="-178435">
              <a:lnSpc>
                <a:spcPct val="114399"/>
              </a:lnSpc>
              <a:spcBef>
                <a:spcPts val="100"/>
              </a:spcBef>
              <a:buSzPct val="111111"/>
              <a:buFont typeface="Symbol"/>
              <a:buChar char=""/>
              <a:tabLst>
                <a:tab pos="191135" algn="l"/>
              </a:tabLst>
            </a:pPr>
            <a:r>
              <a:rPr lang="fr-FR" sz="900" b="1" spc="-5" dirty="0" smtClean="0">
                <a:latin typeface="Verdana"/>
                <a:cs typeface="Verdana"/>
              </a:rPr>
              <a:t>Fiche de candidature</a:t>
            </a:r>
            <a:r>
              <a:rPr sz="900" b="1" spc="-5" dirty="0" smtClean="0">
                <a:latin typeface="Verdana"/>
                <a:cs typeface="Verdana"/>
              </a:rPr>
              <a:t> </a:t>
            </a:r>
            <a:r>
              <a:rPr lang="fr-FR" sz="900" b="1" spc="-5" dirty="0" smtClean="0">
                <a:latin typeface="Verdana"/>
                <a:cs typeface="Verdana"/>
              </a:rPr>
              <a:t>à</a:t>
            </a:r>
            <a:r>
              <a:rPr sz="900" dirty="0" smtClean="0">
                <a:latin typeface="Verdana"/>
                <a:cs typeface="Verdana"/>
              </a:rPr>
              <a:t> </a:t>
            </a:r>
            <a:r>
              <a:rPr sz="900" spc="-5" dirty="0" err="1" smtClean="0">
                <a:latin typeface="Verdana"/>
                <a:cs typeface="Verdana"/>
              </a:rPr>
              <a:t>télécharger</a:t>
            </a:r>
            <a:r>
              <a:rPr sz="900" spc="-5" dirty="0" smtClean="0">
                <a:latin typeface="Verdana"/>
                <a:cs typeface="Verdana"/>
              </a:rPr>
              <a:t> </a:t>
            </a:r>
            <a:r>
              <a:rPr sz="900" spc="-10" dirty="0" smtClean="0">
                <a:latin typeface="Verdana"/>
                <a:cs typeface="Verdana"/>
              </a:rPr>
              <a:t>sur </a:t>
            </a:r>
            <a:r>
              <a:rPr sz="900" dirty="0" smtClean="0">
                <a:latin typeface="Verdana"/>
                <a:cs typeface="Verdana"/>
              </a:rPr>
              <a:t>le site du </a:t>
            </a:r>
            <a:r>
              <a:rPr sz="900" spc="-5" dirty="0" err="1" smtClean="0">
                <a:latin typeface="Verdana"/>
                <a:cs typeface="Verdana"/>
              </a:rPr>
              <a:t>lycée</a:t>
            </a:r>
            <a:r>
              <a:rPr lang="fr-FR" sz="900" spc="-5" dirty="0" smtClean="0">
                <a:latin typeface="Verdana"/>
                <a:cs typeface="Verdana"/>
              </a:rPr>
              <a:t> </a:t>
            </a:r>
            <a:r>
              <a:rPr sz="900" dirty="0" smtClean="0">
                <a:latin typeface="Verdana"/>
                <a:cs typeface="Verdana"/>
              </a:rPr>
              <a:t>et à </a:t>
            </a:r>
            <a:r>
              <a:rPr sz="900" spc="-10" dirty="0" err="1" smtClean="0">
                <a:latin typeface="Verdana"/>
                <a:cs typeface="Verdana"/>
              </a:rPr>
              <a:t>renvoyer</a:t>
            </a:r>
            <a:r>
              <a:rPr sz="900" spc="-10" dirty="0" smtClean="0">
                <a:latin typeface="Verdana"/>
                <a:cs typeface="Verdana"/>
              </a:rPr>
              <a:t> </a:t>
            </a:r>
            <a:r>
              <a:rPr sz="900" spc="5" dirty="0" smtClean="0">
                <a:latin typeface="Verdana"/>
                <a:cs typeface="Verdana"/>
              </a:rPr>
              <a:t>au </a:t>
            </a:r>
            <a:r>
              <a:rPr sz="900" dirty="0" err="1" smtClean="0">
                <a:latin typeface="Verdana"/>
                <a:cs typeface="Verdana"/>
              </a:rPr>
              <a:t>secrétariat</a:t>
            </a:r>
            <a:r>
              <a:rPr sz="900" dirty="0" smtClean="0">
                <a:latin typeface="Verdana"/>
                <a:cs typeface="Verdana"/>
              </a:rPr>
              <a:t> du </a:t>
            </a:r>
            <a:r>
              <a:rPr sz="900" spc="-5" dirty="0" err="1" smtClean="0">
                <a:latin typeface="Verdana"/>
                <a:cs typeface="Verdana"/>
              </a:rPr>
              <a:t>lycée</a:t>
            </a:r>
            <a:r>
              <a:rPr sz="900" spc="-5" dirty="0" smtClean="0">
                <a:latin typeface="Verdana"/>
                <a:cs typeface="Verdana"/>
              </a:rPr>
              <a:t> pour </a:t>
            </a:r>
            <a:r>
              <a:rPr sz="900" dirty="0" smtClean="0">
                <a:latin typeface="Verdana"/>
                <a:cs typeface="Verdana"/>
              </a:rPr>
              <a:t>le</a:t>
            </a:r>
            <a:r>
              <a:rPr sz="900" spc="-30" dirty="0" smtClean="0">
                <a:latin typeface="Verdana"/>
                <a:cs typeface="Verdana"/>
              </a:rPr>
              <a:t> </a:t>
            </a:r>
            <a:r>
              <a:rPr lang="fr-FR" sz="900" spc="-5" dirty="0" smtClean="0">
                <a:latin typeface="Verdana"/>
                <a:cs typeface="Verdana"/>
              </a:rPr>
              <a:t>29/04/2022</a:t>
            </a:r>
            <a:endParaRPr sz="900" dirty="0" smtClean="0">
              <a:latin typeface="Verdana"/>
              <a:cs typeface="Verdana"/>
            </a:endParaRPr>
          </a:p>
          <a:p>
            <a:pPr marL="190500" indent="-178435">
              <a:lnSpc>
                <a:spcPct val="100000"/>
              </a:lnSpc>
              <a:spcBef>
                <a:spcPts val="345"/>
              </a:spcBef>
              <a:buSzPct val="111111"/>
              <a:buFont typeface="Symbol"/>
              <a:buChar char=""/>
              <a:tabLst>
                <a:tab pos="191135" algn="l"/>
              </a:tabLst>
            </a:pPr>
            <a:r>
              <a:rPr sz="900" b="1" spc="-5" dirty="0" err="1" smtClean="0">
                <a:latin typeface="Verdana"/>
                <a:cs typeface="Verdana"/>
              </a:rPr>
              <a:t>Concours</a:t>
            </a:r>
            <a:r>
              <a:rPr sz="900" b="1" spc="-5" dirty="0" smtClean="0">
                <a:latin typeface="Verdana"/>
                <a:cs typeface="Verdana"/>
              </a:rPr>
              <a:t> </a:t>
            </a:r>
            <a:r>
              <a:rPr sz="900" b="1" spc="-5" dirty="0" err="1" smtClean="0">
                <a:latin typeface="Verdana"/>
                <a:cs typeface="Verdana"/>
              </a:rPr>
              <a:t>d’entrée</a:t>
            </a:r>
            <a:r>
              <a:rPr sz="900" b="1" spc="-5" dirty="0" smtClean="0">
                <a:latin typeface="Verdana"/>
                <a:cs typeface="Verdana"/>
              </a:rPr>
              <a:t> </a:t>
            </a:r>
            <a:r>
              <a:rPr sz="900" dirty="0" err="1" smtClean="0">
                <a:latin typeface="Verdana"/>
                <a:cs typeface="Verdana"/>
              </a:rPr>
              <a:t>en</a:t>
            </a:r>
            <a:r>
              <a:rPr sz="900" dirty="0" smtClean="0">
                <a:latin typeface="Verdana"/>
                <a:cs typeface="Verdana"/>
              </a:rPr>
              <a:t> </a:t>
            </a:r>
            <a:r>
              <a:rPr sz="900" spc="-5" dirty="0" err="1" smtClean="0">
                <a:latin typeface="Verdana"/>
                <a:cs typeface="Verdana"/>
              </a:rPr>
              <a:t>partenariat</a:t>
            </a:r>
            <a:r>
              <a:rPr sz="900" spc="-5" dirty="0" smtClean="0">
                <a:latin typeface="Verdana"/>
                <a:cs typeface="Verdana"/>
              </a:rPr>
              <a:t> </a:t>
            </a:r>
            <a:r>
              <a:rPr sz="900" spc="-10" dirty="0" smtClean="0">
                <a:latin typeface="Verdana"/>
                <a:cs typeface="Verdana"/>
              </a:rPr>
              <a:t>avec </a:t>
            </a:r>
            <a:r>
              <a:rPr sz="900" spc="-5" dirty="0" err="1" smtClean="0">
                <a:latin typeface="Verdana"/>
                <a:cs typeface="Verdana"/>
              </a:rPr>
              <a:t>l’ESB</a:t>
            </a:r>
            <a:r>
              <a:rPr sz="900" spc="-5" dirty="0" smtClean="0">
                <a:latin typeface="Verdana"/>
                <a:cs typeface="Verdana"/>
              </a:rPr>
              <a:t> </a:t>
            </a:r>
            <a:r>
              <a:rPr sz="900" dirty="0" smtClean="0">
                <a:latin typeface="Verdana"/>
                <a:cs typeface="Verdana"/>
              </a:rPr>
              <a:t>: </a:t>
            </a:r>
            <a:r>
              <a:rPr sz="900" spc="-5" dirty="0" err="1" smtClean="0">
                <a:latin typeface="Verdana"/>
                <a:cs typeface="Verdana"/>
              </a:rPr>
              <a:t>épreuve</a:t>
            </a:r>
            <a:r>
              <a:rPr sz="900" spc="-5" dirty="0" smtClean="0">
                <a:latin typeface="Verdana"/>
                <a:cs typeface="Verdana"/>
              </a:rPr>
              <a:t> </a:t>
            </a:r>
            <a:r>
              <a:rPr sz="900" spc="-5" dirty="0" err="1" smtClean="0">
                <a:latin typeface="Verdana"/>
                <a:cs typeface="Verdana"/>
              </a:rPr>
              <a:t>pratique</a:t>
            </a:r>
            <a:r>
              <a:rPr sz="900" spc="-5" dirty="0" smtClean="0">
                <a:latin typeface="Verdana"/>
                <a:cs typeface="Verdana"/>
              </a:rPr>
              <a:t> </a:t>
            </a:r>
            <a:r>
              <a:rPr sz="900" dirty="0" smtClean="0">
                <a:latin typeface="Verdana"/>
                <a:cs typeface="Verdana"/>
              </a:rPr>
              <a:t>et</a:t>
            </a:r>
            <a:r>
              <a:rPr sz="900" spc="114" dirty="0" smtClean="0">
                <a:latin typeface="Verdana"/>
                <a:cs typeface="Verdana"/>
              </a:rPr>
              <a:t> </a:t>
            </a:r>
            <a:r>
              <a:rPr sz="900" spc="-5" dirty="0" err="1" smtClean="0">
                <a:latin typeface="Verdana"/>
                <a:cs typeface="Verdana"/>
              </a:rPr>
              <a:t>entretien</a:t>
            </a:r>
            <a:endParaRPr sz="900" dirty="0" smtClean="0">
              <a:latin typeface="Verdana"/>
              <a:cs typeface="Verdana"/>
            </a:endParaRPr>
          </a:p>
          <a:p>
            <a:pPr marL="190500">
              <a:lnSpc>
                <a:spcPct val="100000"/>
              </a:lnSpc>
              <a:spcBef>
                <a:spcPts val="175"/>
              </a:spcBef>
            </a:pPr>
            <a:r>
              <a:rPr sz="900" spc="-5" dirty="0" smtClean="0">
                <a:latin typeface="Verdana"/>
                <a:cs typeface="Verdana"/>
              </a:rPr>
              <a:t>oral le </a:t>
            </a:r>
            <a:r>
              <a:rPr sz="900" dirty="0" err="1" smtClean="0">
                <a:latin typeface="Verdana"/>
                <a:cs typeface="Verdana"/>
              </a:rPr>
              <a:t>samedi</a:t>
            </a:r>
            <a:r>
              <a:rPr sz="900" dirty="0" smtClean="0">
                <a:latin typeface="Verdana"/>
                <a:cs typeface="Verdana"/>
              </a:rPr>
              <a:t> 2</a:t>
            </a:r>
            <a:r>
              <a:rPr lang="fr-FR" sz="900" dirty="0" smtClean="0">
                <a:latin typeface="Verdana"/>
                <a:cs typeface="Verdana"/>
              </a:rPr>
              <a:t>8</a:t>
            </a:r>
            <a:r>
              <a:rPr sz="900" dirty="0" smtClean="0">
                <a:latin typeface="Verdana"/>
                <a:cs typeface="Verdana"/>
              </a:rPr>
              <a:t> </a:t>
            </a:r>
            <a:r>
              <a:rPr sz="900" spc="-5" dirty="0" smtClean="0">
                <a:latin typeface="Verdana"/>
                <a:cs typeface="Verdana"/>
              </a:rPr>
              <a:t>Mai</a:t>
            </a:r>
            <a:r>
              <a:rPr sz="900" spc="-10" dirty="0" smtClean="0">
                <a:latin typeface="Verdana"/>
                <a:cs typeface="Verdana"/>
              </a:rPr>
              <a:t> </a:t>
            </a:r>
            <a:r>
              <a:rPr sz="900" spc="-5" dirty="0" smtClean="0">
                <a:latin typeface="Verdana"/>
                <a:cs typeface="Verdana"/>
              </a:rPr>
              <a:t>202</a:t>
            </a:r>
            <a:r>
              <a:rPr lang="fr-FR" sz="900" spc="-5" dirty="0" smtClean="0">
                <a:latin typeface="Verdana"/>
                <a:cs typeface="Verdana"/>
              </a:rPr>
              <a:t>2</a:t>
            </a:r>
            <a:r>
              <a:rPr sz="900" spc="-5" dirty="0" smtClean="0">
                <a:latin typeface="Verdana"/>
                <a:cs typeface="Verdana"/>
              </a:rPr>
              <a:t>.</a:t>
            </a:r>
            <a:endParaRPr sz="900" dirty="0" smtClean="0">
              <a:latin typeface="Verdana"/>
              <a:cs typeface="Verdana"/>
            </a:endParaRPr>
          </a:p>
          <a:p>
            <a:pPr marL="190500" marR="126364" indent="-178435">
              <a:lnSpc>
                <a:spcPct val="114399"/>
              </a:lnSpc>
              <a:spcBef>
                <a:spcPts val="190"/>
              </a:spcBef>
              <a:buSzPct val="111111"/>
              <a:buFont typeface="Symbol"/>
              <a:buChar char=""/>
              <a:tabLst>
                <a:tab pos="191135" algn="l"/>
              </a:tabLst>
            </a:pPr>
            <a:r>
              <a:rPr sz="900" dirty="0" err="1" smtClean="0">
                <a:latin typeface="Verdana"/>
                <a:cs typeface="Verdana"/>
              </a:rPr>
              <a:t>Nécessité</a:t>
            </a:r>
            <a:r>
              <a:rPr sz="900" dirty="0" smtClean="0">
                <a:latin typeface="Verdana"/>
                <a:cs typeface="Verdana"/>
              </a:rPr>
              <a:t> </a:t>
            </a:r>
            <a:r>
              <a:rPr sz="900" spc="-5" dirty="0" smtClean="0">
                <a:latin typeface="Verdana"/>
                <a:cs typeface="Verdana"/>
              </a:rPr>
              <a:t>de passer </a:t>
            </a:r>
            <a:r>
              <a:rPr sz="900" spc="-10" dirty="0" err="1" smtClean="0">
                <a:latin typeface="Verdana"/>
                <a:cs typeface="Verdana"/>
              </a:rPr>
              <a:t>une</a:t>
            </a:r>
            <a:r>
              <a:rPr sz="900" spc="-10" dirty="0" smtClean="0">
                <a:latin typeface="Verdana"/>
                <a:cs typeface="Verdana"/>
              </a:rPr>
              <a:t> </a:t>
            </a:r>
            <a:r>
              <a:rPr sz="900" b="1" spc="-5" dirty="0" err="1" smtClean="0">
                <a:latin typeface="Verdana"/>
                <a:cs typeface="Verdana"/>
              </a:rPr>
              <a:t>visite</a:t>
            </a:r>
            <a:r>
              <a:rPr sz="900" b="1" spc="-5" dirty="0" smtClean="0">
                <a:latin typeface="Verdana"/>
                <a:cs typeface="Verdana"/>
              </a:rPr>
              <a:t> </a:t>
            </a:r>
            <a:r>
              <a:rPr sz="900" b="1" spc="-5" dirty="0" err="1" smtClean="0">
                <a:latin typeface="Verdana"/>
                <a:cs typeface="Verdana"/>
              </a:rPr>
              <a:t>médicale</a:t>
            </a:r>
            <a:r>
              <a:rPr sz="900" b="1" spc="-5" dirty="0" smtClean="0">
                <a:latin typeface="Verdana"/>
                <a:cs typeface="Verdana"/>
              </a:rPr>
              <a:t> </a:t>
            </a:r>
            <a:r>
              <a:rPr sz="900" b="1" spc="-5" dirty="0" err="1" smtClean="0">
                <a:latin typeface="Verdana"/>
                <a:cs typeface="Verdana"/>
              </a:rPr>
              <a:t>d’aptitude</a:t>
            </a:r>
            <a:r>
              <a:rPr sz="900" b="1" spc="-5" dirty="0" smtClean="0">
                <a:latin typeface="Verdana"/>
                <a:cs typeface="Verdana"/>
              </a:rPr>
              <a:t> </a:t>
            </a:r>
            <a:r>
              <a:rPr sz="900" b="1" dirty="0" smtClean="0">
                <a:latin typeface="Verdana"/>
                <a:cs typeface="Verdana"/>
              </a:rPr>
              <a:t>avec </a:t>
            </a:r>
            <a:r>
              <a:rPr sz="900" b="1" spc="-5" dirty="0" smtClean="0">
                <a:latin typeface="Verdana"/>
                <a:cs typeface="Verdana"/>
              </a:rPr>
              <a:t>un </a:t>
            </a:r>
            <a:r>
              <a:rPr sz="900" b="1" spc="-5" dirty="0" err="1" smtClean="0">
                <a:latin typeface="Verdana"/>
                <a:cs typeface="Verdana"/>
              </a:rPr>
              <a:t>médecin</a:t>
            </a:r>
            <a:r>
              <a:rPr sz="900" b="1" spc="-5" dirty="0" smtClean="0">
                <a:latin typeface="Verdana"/>
                <a:cs typeface="Verdana"/>
              </a:rPr>
              <a:t> du  sport</a:t>
            </a:r>
            <a:r>
              <a:rPr sz="900" spc="-5" dirty="0" smtClean="0">
                <a:latin typeface="Verdana"/>
                <a:cs typeface="Verdana"/>
              </a:rPr>
              <a:t>, </a:t>
            </a:r>
            <a:r>
              <a:rPr sz="900" spc="-5" dirty="0" err="1" smtClean="0">
                <a:latin typeface="Verdana"/>
                <a:cs typeface="Verdana"/>
              </a:rPr>
              <a:t>prendre</a:t>
            </a:r>
            <a:r>
              <a:rPr sz="900" spc="-5" dirty="0" smtClean="0">
                <a:latin typeface="Verdana"/>
                <a:cs typeface="Verdana"/>
              </a:rPr>
              <a:t> </a:t>
            </a:r>
            <a:r>
              <a:rPr sz="900" spc="-10" dirty="0" err="1" smtClean="0">
                <a:latin typeface="Verdana"/>
                <a:cs typeface="Verdana"/>
              </a:rPr>
              <a:t>une</a:t>
            </a:r>
            <a:r>
              <a:rPr sz="900" spc="-10" dirty="0" smtClean="0">
                <a:latin typeface="Verdana"/>
                <a:cs typeface="Verdana"/>
              </a:rPr>
              <a:t> </a:t>
            </a:r>
            <a:r>
              <a:rPr sz="900" b="1" spc="-5" dirty="0" err="1" smtClean="0">
                <a:latin typeface="Verdana"/>
                <a:cs typeface="Verdana"/>
              </a:rPr>
              <a:t>licence</a:t>
            </a:r>
            <a:r>
              <a:rPr sz="900" b="1" spc="-5" dirty="0" smtClean="0">
                <a:latin typeface="Verdana"/>
                <a:cs typeface="Verdana"/>
              </a:rPr>
              <a:t> </a:t>
            </a:r>
            <a:r>
              <a:rPr sz="900" b="1" dirty="0" smtClean="0">
                <a:latin typeface="Verdana"/>
                <a:cs typeface="Verdana"/>
              </a:rPr>
              <a:t>UNSS </a:t>
            </a:r>
            <a:r>
              <a:rPr sz="900" spc="-5" dirty="0" smtClean="0">
                <a:latin typeface="Verdana"/>
                <a:cs typeface="Verdana"/>
              </a:rPr>
              <a:t>(20€) </a:t>
            </a:r>
            <a:r>
              <a:rPr sz="900" dirty="0" smtClean="0">
                <a:latin typeface="Verdana"/>
                <a:cs typeface="Verdana"/>
              </a:rPr>
              <a:t>et </a:t>
            </a:r>
            <a:r>
              <a:rPr sz="900" spc="-10" dirty="0" err="1" smtClean="0">
                <a:latin typeface="Verdana"/>
                <a:cs typeface="Verdana"/>
              </a:rPr>
              <a:t>une</a:t>
            </a:r>
            <a:r>
              <a:rPr sz="900" spc="-10" dirty="0" smtClean="0">
                <a:latin typeface="Verdana"/>
                <a:cs typeface="Verdana"/>
              </a:rPr>
              <a:t> </a:t>
            </a:r>
            <a:r>
              <a:rPr sz="900" spc="-5" dirty="0" err="1" smtClean="0">
                <a:latin typeface="Verdana"/>
                <a:cs typeface="Verdana"/>
              </a:rPr>
              <a:t>licence</a:t>
            </a:r>
            <a:r>
              <a:rPr sz="900" spc="-5" dirty="0" smtClean="0">
                <a:latin typeface="Verdana"/>
                <a:cs typeface="Verdana"/>
              </a:rPr>
              <a:t> </a:t>
            </a:r>
            <a:r>
              <a:rPr sz="900" spc="-5" dirty="0" err="1" smtClean="0">
                <a:latin typeface="Verdana"/>
                <a:cs typeface="Verdana"/>
              </a:rPr>
              <a:t>fédérale</a:t>
            </a:r>
            <a:r>
              <a:rPr sz="900" spc="-5" dirty="0" smtClean="0">
                <a:latin typeface="Verdana"/>
                <a:cs typeface="Verdana"/>
              </a:rPr>
              <a:t> (</a:t>
            </a:r>
            <a:r>
              <a:rPr sz="900" spc="-5" dirty="0" err="1" smtClean="0">
                <a:latin typeface="Verdana"/>
                <a:cs typeface="Verdana"/>
              </a:rPr>
              <a:t>Loisir</a:t>
            </a:r>
            <a:r>
              <a:rPr sz="900" spc="55" dirty="0" smtClean="0">
                <a:latin typeface="Verdana"/>
                <a:cs typeface="Verdana"/>
              </a:rPr>
              <a:t> </a:t>
            </a:r>
            <a:r>
              <a:rPr sz="900" dirty="0" err="1" smtClean="0">
                <a:latin typeface="Verdana"/>
                <a:cs typeface="Verdana"/>
              </a:rPr>
              <a:t>ou</a:t>
            </a:r>
            <a:endParaRPr sz="900" dirty="0" smtClean="0">
              <a:latin typeface="Verdana"/>
              <a:cs typeface="Verdana"/>
            </a:endParaRPr>
          </a:p>
          <a:p>
            <a:pPr marL="190500">
              <a:lnSpc>
                <a:spcPct val="100000"/>
              </a:lnSpc>
              <a:spcBef>
                <a:spcPts val="120"/>
              </a:spcBef>
            </a:pPr>
            <a:r>
              <a:rPr sz="900" spc="-5" dirty="0" err="1" smtClean="0">
                <a:latin typeface="Verdana"/>
                <a:cs typeface="Verdana"/>
              </a:rPr>
              <a:t>compétition</a:t>
            </a:r>
            <a:r>
              <a:rPr sz="900" spc="-5" dirty="0" smtClean="0">
                <a:latin typeface="Verdana"/>
                <a:cs typeface="Verdana"/>
              </a:rPr>
              <a:t>) </a:t>
            </a:r>
            <a:r>
              <a:rPr sz="900" dirty="0" err="1" smtClean="0">
                <a:latin typeface="Verdana"/>
                <a:cs typeface="Verdana"/>
              </a:rPr>
              <a:t>en</a:t>
            </a:r>
            <a:r>
              <a:rPr sz="900" spc="-20" dirty="0" smtClean="0">
                <a:latin typeface="Verdana"/>
                <a:cs typeface="Verdana"/>
              </a:rPr>
              <a:t> </a:t>
            </a:r>
            <a:r>
              <a:rPr sz="900" spc="-5" dirty="0" smtClean="0">
                <a:latin typeface="Verdana"/>
                <a:cs typeface="Verdana"/>
              </a:rPr>
              <a:t>club.</a:t>
            </a:r>
            <a:endParaRPr sz="900" dirty="0" smtClean="0">
              <a:latin typeface="Verdana"/>
              <a:cs typeface="Verdana"/>
            </a:endParaRPr>
          </a:p>
          <a:p>
            <a:pPr marL="190500" indent="-178435">
              <a:lnSpc>
                <a:spcPct val="100000"/>
              </a:lnSpc>
              <a:spcBef>
                <a:spcPts val="360"/>
              </a:spcBef>
              <a:buSzPct val="111111"/>
              <a:buFont typeface="Symbol"/>
              <a:buChar char=""/>
              <a:tabLst>
                <a:tab pos="191135" algn="l"/>
              </a:tabLst>
            </a:pPr>
            <a:r>
              <a:rPr sz="900" spc="-5" dirty="0" err="1" smtClean="0">
                <a:latin typeface="Verdana"/>
                <a:cs typeface="Verdana"/>
              </a:rPr>
              <a:t>Etre</a:t>
            </a:r>
            <a:r>
              <a:rPr sz="900" spc="-5" dirty="0" smtClean="0">
                <a:latin typeface="Verdana"/>
                <a:cs typeface="Verdana"/>
              </a:rPr>
              <a:t> </a:t>
            </a:r>
            <a:r>
              <a:rPr sz="900" b="1" spc="-5" dirty="0" err="1" smtClean="0">
                <a:latin typeface="Verdana"/>
                <a:cs typeface="Verdana"/>
              </a:rPr>
              <a:t>assidu</a:t>
            </a:r>
            <a:r>
              <a:rPr sz="900" b="1" spc="-5" dirty="0" smtClean="0">
                <a:latin typeface="Verdana"/>
                <a:cs typeface="Verdana"/>
              </a:rPr>
              <a:t> </a:t>
            </a:r>
            <a:r>
              <a:rPr sz="900" spc="-5" dirty="0" smtClean="0">
                <a:latin typeface="Verdana"/>
                <a:cs typeface="Verdana"/>
              </a:rPr>
              <a:t>aux </a:t>
            </a:r>
            <a:r>
              <a:rPr sz="900" spc="-5" dirty="0" err="1" smtClean="0">
                <a:latin typeface="Verdana"/>
                <a:cs typeface="Verdana"/>
              </a:rPr>
              <a:t>entrainements</a:t>
            </a:r>
            <a:r>
              <a:rPr sz="900" spc="-5" dirty="0" smtClean="0">
                <a:latin typeface="Verdana"/>
                <a:cs typeface="Verdana"/>
              </a:rPr>
              <a:t> physiques </a:t>
            </a:r>
            <a:r>
              <a:rPr sz="900" dirty="0" smtClean="0">
                <a:latin typeface="Verdana"/>
                <a:cs typeface="Verdana"/>
              </a:rPr>
              <a:t>et</a:t>
            </a:r>
            <a:r>
              <a:rPr sz="900" spc="-5" dirty="0" smtClean="0">
                <a:latin typeface="Verdana"/>
                <a:cs typeface="Verdana"/>
              </a:rPr>
              <a:t> </a:t>
            </a:r>
            <a:r>
              <a:rPr sz="900" spc="-15" dirty="0" smtClean="0">
                <a:latin typeface="Verdana"/>
                <a:cs typeface="Verdana"/>
              </a:rPr>
              <a:t>surf.</a:t>
            </a:r>
            <a:endParaRPr sz="900" dirty="0" smtClean="0">
              <a:latin typeface="Verdana"/>
              <a:cs typeface="Verdana"/>
            </a:endParaRPr>
          </a:p>
          <a:p>
            <a:pPr marL="190500" indent="-178435">
              <a:lnSpc>
                <a:spcPct val="100000"/>
              </a:lnSpc>
              <a:spcBef>
                <a:spcPts val="385"/>
              </a:spcBef>
              <a:buSzPct val="111111"/>
              <a:buFont typeface="Symbol"/>
              <a:buChar char=""/>
              <a:tabLst>
                <a:tab pos="191135" algn="l"/>
              </a:tabLst>
            </a:pPr>
            <a:r>
              <a:rPr sz="900" spc="-5" dirty="0" smtClean="0">
                <a:latin typeface="Verdana"/>
                <a:cs typeface="Verdana"/>
              </a:rPr>
              <a:t>Contact pour </a:t>
            </a:r>
            <a:r>
              <a:rPr sz="900" dirty="0" smtClean="0">
                <a:latin typeface="Verdana"/>
                <a:cs typeface="Verdana"/>
              </a:rPr>
              <a:t>des </a:t>
            </a:r>
            <a:r>
              <a:rPr sz="900" spc="-5" dirty="0" err="1" smtClean="0">
                <a:latin typeface="Verdana"/>
                <a:cs typeface="Verdana"/>
              </a:rPr>
              <a:t>renseignements</a:t>
            </a:r>
            <a:r>
              <a:rPr sz="900" spc="-5" dirty="0" smtClean="0">
                <a:latin typeface="Verdana"/>
                <a:cs typeface="Verdana"/>
              </a:rPr>
              <a:t> </a:t>
            </a:r>
            <a:r>
              <a:rPr sz="900" spc="-5" dirty="0" err="1" smtClean="0">
                <a:latin typeface="Verdana"/>
                <a:cs typeface="Verdana"/>
              </a:rPr>
              <a:t>complémentaires</a:t>
            </a:r>
            <a:r>
              <a:rPr sz="900" spc="-10" dirty="0" smtClean="0">
                <a:latin typeface="Verdana"/>
                <a:cs typeface="Verdana"/>
              </a:rPr>
              <a:t> </a:t>
            </a:r>
            <a:r>
              <a:rPr sz="900" dirty="0" smtClean="0">
                <a:latin typeface="Verdana"/>
                <a:cs typeface="Verdana"/>
              </a:rPr>
              <a:t>:</a:t>
            </a:r>
          </a:p>
          <a:p>
            <a:pPr marL="212090">
              <a:lnSpc>
                <a:spcPct val="100000"/>
              </a:lnSpc>
              <a:spcBef>
                <a:spcPts val="155"/>
              </a:spcBef>
            </a:pPr>
            <a:r>
              <a:rPr sz="900" b="1" spc="-5" dirty="0" smtClean="0">
                <a:latin typeface="Verdana"/>
                <a:cs typeface="Verdana"/>
              </a:rPr>
              <a:t>Madame </a:t>
            </a:r>
            <a:r>
              <a:rPr sz="900" b="1" dirty="0" smtClean="0">
                <a:latin typeface="Verdana"/>
                <a:cs typeface="Verdana"/>
              </a:rPr>
              <a:t>MONFORT </a:t>
            </a:r>
            <a:r>
              <a:rPr sz="900" b="1" spc="-5" dirty="0" err="1" smtClean="0">
                <a:latin typeface="Verdana"/>
                <a:cs typeface="Verdana"/>
              </a:rPr>
              <a:t>enseignante</a:t>
            </a:r>
            <a:r>
              <a:rPr sz="900" b="1" spc="-5" dirty="0" smtClean="0">
                <a:latin typeface="Verdana"/>
                <a:cs typeface="Verdana"/>
              </a:rPr>
              <a:t> EPS </a:t>
            </a:r>
            <a:r>
              <a:rPr sz="900" b="1" dirty="0" smtClean="0">
                <a:latin typeface="Verdana"/>
                <a:cs typeface="Verdana"/>
              </a:rPr>
              <a:t>: </a:t>
            </a:r>
            <a:r>
              <a:rPr sz="900" b="1" spc="-5" dirty="0" smtClean="0">
                <a:latin typeface="Verdana"/>
                <a:cs typeface="Verdana"/>
              </a:rPr>
              <a:t>06 76 96 94</a:t>
            </a:r>
            <a:r>
              <a:rPr sz="900" b="1" spc="15" dirty="0" smtClean="0">
                <a:latin typeface="Verdana"/>
                <a:cs typeface="Verdana"/>
              </a:rPr>
              <a:t> </a:t>
            </a:r>
            <a:r>
              <a:rPr sz="900" b="1" spc="-5" dirty="0" smtClean="0">
                <a:latin typeface="Verdana"/>
                <a:cs typeface="Verdana"/>
              </a:rPr>
              <a:t>68</a:t>
            </a:r>
            <a:endParaRPr sz="900" dirty="0" smtClean="0">
              <a:latin typeface="Verdana"/>
              <a:cs typeface="Verdana"/>
            </a:endParaRPr>
          </a:p>
          <a:p>
            <a:pPr marL="208915">
              <a:lnSpc>
                <a:spcPct val="100000"/>
              </a:lnSpc>
              <a:spcBef>
                <a:spcPts val="120"/>
              </a:spcBef>
            </a:pPr>
            <a:r>
              <a:rPr sz="900" b="1" spc="-5" dirty="0" smtClean="0">
                <a:latin typeface="Verdana"/>
                <a:cs typeface="Verdana"/>
              </a:rPr>
              <a:t>Monsieur CHATAIN (ESB) </a:t>
            </a:r>
            <a:r>
              <a:rPr sz="900" b="1" dirty="0" smtClean="0">
                <a:latin typeface="Verdana"/>
                <a:cs typeface="Verdana"/>
              </a:rPr>
              <a:t>: </a:t>
            </a:r>
            <a:r>
              <a:rPr sz="900" b="1" spc="-5" dirty="0" smtClean="0">
                <a:latin typeface="Verdana"/>
                <a:cs typeface="Verdana"/>
              </a:rPr>
              <a:t>02 98 58 53</a:t>
            </a:r>
            <a:r>
              <a:rPr sz="900" b="1" spc="30" dirty="0" smtClean="0">
                <a:latin typeface="Verdana"/>
                <a:cs typeface="Verdana"/>
              </a:rPr>
              <a:t> </a:t>
            </a:r>
            <a:r>
              <a:rPr sz="900" b="1" spc="-5" dirty="0" smtClean="0">
                <a:latin typeface="Verdana"/>
                <a:cs typeface="Verdana"/>
              </a:rPr>
              <a:t>80</a:t>
            </a:r>
            <a:endParaRPr sz="900" dirty="0">
              <a:latin typeface="Verdana"/>
              <a:cs typeface="Verdana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8248332" y="3451772"/>
            <a:ext cx="2124710" cy="714375"/>
          </a:xfrm>
          <a:custGeom>
            <a:avLst/>
            <a:gdLst/>
            <a:ahLst/>
            <a:cxnLst/>
            <a:rect l="l" t="t" r="r" b="b"/>
            <a:pathLst>
              <a:path w="2124709" h="714375">
                <a:moveTo>
                  <a:pt x="0" y="714133"/>
                </a:moveTo>
                <a:lnTo>
                  <a:pt x="2124709" y="714133"/>
                </a:lnTo>
                <a:lnTo>
                  <a:pt x="2124709" y="0"/>
                </a:lnTo>
                <a:lnTo>
                  <a:pt x="0" y="0"/>
                </a:lnTo>
                <a:lnTo>
                  <a:pt x="0" y="71413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8248015" y="3330067"/>
            <a:ext cx="2124710" cy="7600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7314" marR="99695" indent="188595">
              <a:lnSpc>
                <a:spcPct val="147500"/>
              </a:lnSpc>
              <a:spcBef>
                <a:spcPts val="100"/>
              </a:spcBef>
            </a:pPr>
            <a:r>
              <a:rPr sz="1200" b="1" dirty="0">
                <a:latin typeface="Verdana"/>
                <a:cs typeface="Verdana"/>
              </a:rPr>
              <a:t>16 </a:t>
            </a:r>
            <a:r>
              <a:rPr sz="1200" b="1" spc="-5" dirty="0">
                <a:latin typeface="Verdana"/>
                <a:cs typeface="Verdana"/>
              </a:rPr>
              <a:t>places </a:t>
            </a:r>
            <a:r>
              <a:rPr sz="1200" b="1" dirty="0">
                <a:latin typeface="Verdana"/>
                <a:cs typeface="Verdana"/>
              </a:rPr>
              <a:t>en </a:t>
            </a:r>
            <a:r>
              <a:rPr sz="1200" b="1" spc="-5" dirty="0">
                <a:latin typeface="Verdana"/>
                <a:cs typeface="Verdana"/>
              </a:rPr>
              <a:t>tout,  en fonction des</a:t>
            </a:r>
            <a:r>
              <a:rPr sz="1200" b="1" spc="-60" dirty="0">
                <a:latin typeface="Verdana"/>
                <a:cs typeface="Verdana"/>
              </a:rPr>
              <a:t> </a:t>
            </a:r>
            <a:r>
              <a:rPr sz="1200" b="1" spc="-5" dirty="0">
                <a:latin typeface="Verdana"/>
                <a:cs typeface="Verdana"/>
              </a:rPr>
              <a:t>élèves</a:t>
            </a:r>
            <a:endParaRPr sz="1200" dirty="0">
              <a:latin typeface="Verdana"/>
              <a:cs typeface="Verdana"/>
            </a:endParaRPr>
          </a:p>
          <a:p>
            <a:pPr marL="746125">
              <a:lnSpc>
                <a:spcPct val="100000"/>
              </a:lnSpc>
              <a:spcBef>
                <a:spcPts val="95"/>
              </a:spcBef>
            </a:pPr>
            <a:r>
              <a:rPr sz="1200" b="1" spc="-5" dirty="0">
                <a:latin typeface="Verdana"/>
                <a:cs typeface="Verdana"/>
              </a:rPr>
              <a:t>partant</a:t>
            </a:r>
            <a:endParaRPr sz="1200" dirty="0">
              <a:latin typeface="Verdana"/>
              <a:cs typeface="Verdana"/>
            </a:endParaRPr>
          </a:p>
        </p:txBody>
      </p:sp>
      <p:grpSp>
        <p:nvGrpSpPr>
          <p:cNvPr id="31" name="object 31"/>
          <p:cNvGrpSpPr/>
          <p:nvPr/>
        </p:nvGrpSpPr>
        <p:grpSpPr>
          <a:xfrm>
            <a:off x="5195442" y="1960171"/>
            <a:ext cx="5212080" cy="4727523"/>
            <a:chOff x="5171694" y="1981327"/>
            <a:chExt cx="5212080" cy="4727523"/>
          </a:xfrm>
        </p:grpSpPr>
        <p:sp>
          <p:nvSpPr>
            <p:cNvPr id="32" name="object 32"/>
            <p:cNvSpPr/>
            <p:nvPr/>
          </p:nvSpPr>
          <p:spPr>
            <a:xfrm>
              <a:off x="8205089" y="1981327"/>
              <a:ext cx="2178685" cy="2181860"/>
            </a:xfrm>
            <a:custGeom>
              <a:avLst/>
              <a:gdLst/>
              <a:ahLst/>
              <a:cxnLst/>
              <a:rect l="l" t="t" r="r" b="b"/>
              <a:pathLst>
                <a:path w="2178684" h="2181860">
                  <a:moveTo>
                    <a:pt x="42925" y="1303527"/>
                  </a:moveTo>
                  <a:lnTo>
                    <a:pt x="2178557" y="1309751"/>
                  </a:lnTo>
                </a:path>
                <a:path w="2178684" h="2181860">
                  <a:moveTo>
                    <a:pt x="0" y="2175637"/>
                  </a:moveTo>
                  <a:lnTo>
                    <a:pt x="2135631" y="2181733"/>
                  </a:lnTo>
                </a:path>
                <a:path w="2178684" h="2181860">
                  <a:moveTo>
                    <a:pt x="42925" y="0"/>
                  </a:moveTo>
                  <a:lnTo>
                    <a:pt x="2178557" y="6223"/>
                  </a:lnTo>
                </a:path>
              </a:pathLst>
            </a:custGeom>
            <a:ln w="57150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3" name="object 3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171694" y="5605081"/>
              <a:ext cx="2696718" cy="1103769"/>
            </a:xfrm>
            <a:prstGeom prst="rect">
              <a:avLst/>
            </a:prstGeom>
          </p:spPr>
        </p:pic>
      </p:grpSp>
      <p:pic>
        <p:nvPicPr>
          <p:cNvPr id="37" name="object 34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207610" y="3125342"/>
            <a:ext cx="2679421" cy="1611431"/>
          </a:xfrm>
          <a:prstGeom prst="rect">
            <a:avLst/>
          </a:prstGeom>
        </p:spPr>
      </p:pic>
      <p:pic>
        <p:nvPicPr>
          <p:cNvPr id="27" name="Image 2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610" y="1427132"/>
            <a:ext cx="2679421" cy="1058775"/>
          </a:xfrm>
          <a:prstGeom prst="rect">
            <a:avLst/>
          </a:prstGeom>
        </p:spPr>
      </p:pic>
      <p:pic>
        <p:nvPicPr>
          <p:cNvPr id="28" name="Image 2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2845" y="836974"/>
            <a:ext cx="1295400" cy="97155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</TotalTime>
  <Words>415</Words>
  <Application>Microsoft Office PowerPoint</Application>
  <PresentationFormat>Personnalisé</PresentationFormat>
  <Paragraphs>37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Calibri</vt:lpstr>
      <vt:lpstr>Symbol</vt:lpstr>
      <vt:lpstr>Times New Roman</vt:lpstr>
      <vt:lpstr>Verdana</vt:lpstr>
      <vt:lpstr>Wingdings</vt:lpstr>
      <vt:lpstr>Office Theme</vt:lpstr>
      <vt:lpstr>SECTION SPORTIVE SURF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SPORTIVE SURF</dc:title>
  <dc:creator>HP</dc:creator>
  <cp:lastModifiedBy>sec1</cp:lastModifiedBy>
  <cp:revision>8</cp:revision>
  <cp:lastPrinted>2022-01-31T14:39:32Z</cp:lastPrinted>
  <dcterms:created xsi:type="dcterms:W3CDTF">2022-01-17T15:26:01Z</dcterms:created>
  <dcterms:modified xsi:type="dcterms:W3CDTF">2022-02-04T14:09:28Z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2021-01-24T00:00:00Z</vt:filetime>
  </property>
  <property fmtid="{D5CDD505-2E9C-101B-9397-08002B2CF9AE}" pid="3" name="Creator">
    <vt:lpwstr>Microsoft® Publisher 2019</vt:lpwstr>
  </property>
  <property fmtid="{D5CDD505-2E9C-101B-9397-08002B2CF9AE}" pid="4" name="LastSaved">
    <vt:filetime>2022-01-17T00:00:00Z</vt:filetime>
  </property>
</Properties>
</file>